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91" r:id="rId35"/>
  </p:sldIdLst>
  <p:sldSz cx="9753600" cy="7315200"/>
  <p:notesSz cx="6858000" cy="9144000"/>
  <p:embeddedFontLst>
    <p:embeddedFont>
      <p:font typeface="Arimo" panose="020B0604020202020204" pitchFamily="34" charset="0"/>
      <p:regular r:id="rId36"/>
    </p:embeddedFont>
    <p:embeddedFont>
      <p:font typeface="Benedict" pitchFamily="2" charset="77"/>
      <p:regular r:id="rId37"/>
    </p:embeddedFont>
    <p:embeddedFont>
      <p:font typeface="Calibri" panose="020F0502020204030204" pitchFamily="34" charset="0"/>
      <p:regular r:id="rId38"/>
      <p:bold r:id="rId39"/>
      <p:italic r:id="rId40"/>
      <p:boldItalic r:id="rId41"/>
    </p:embeddedFont>
    <p:embeddedFont>
      <p:font typeface="Montserrat Classic" pitchFamily="2" charset="77"/>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3" autoAdjust="0"/>
    <p:restoredTop sz="94575" autoAdjust="0"/>
  </p:normalViewPr>
  <p:slideViewPr>
    <p:cSldViewPr>
      <p:cViewPr varScale="1">
        <p:scale>
          <a:sx n="83" d="100"/>
          <a:sy n="83" d="100"/>
        </p:scale>
        <p:origin x="200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2"/>
          <a:srcRect l="6250"/>
          <a:stretch/>
        </p:blipFill>
        <p:spPr>
          <a:xfrm>
            <a:off x="0" y="189653"/>
            <a:ext cx="9753600" cy="69358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590745" y="202108"/>
            <a:ext cx="6572109" cy="691098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6711" b="48746"/>
          <a:stretch>
            <a:fillRect/>
          </a:stretch>
        </p:blipFill>
        <p:spPr>
          <a:xfrm>
            <a:off x="731520" y="731520"/>
            <a:ext cx="8473440" cy="52033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rcRect b="24999"/>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3657600" y="3352546"/>
            <a:ext cx="4978273" cy="1099542"/>
          </a:xfrm>
          <a:prstGeom prst="rect">
            <a:avLst/>
          </a:prstGeom>
        </p:spPr>
        <p:txBody>
          <a:bodyPr wrap="square" lIns="0" tIns="0" rIns="0" bIns="0" rtlCol="0" anchor="t">
            <a:spAutoFit/>
          </a:bodyPr>
          <a:lstStyle/>
          <a:p>
            <a:pPr algn="ctr">
              <a:lnSpc>
                <a:spcPts val="4485"/>
              </a:lnSpc>
            </a:pPr>
            <a:r>
              <a:rPr lang="en-US" sz="3203" dirty="0">
                <a:solidFill>
                  <a:srgbClr val="000000"/>
                </a:solidFill>
                <a:latin typeface="Montserrat Classic"/>
              </a:rPr>
              <a:t>what you               </a:t>
            </a:r>
          </a:p>
          <a:p>
            <a:pPr algn="l">
              <a:lnSpc>
                <a:spcPts val="4485"/>
              </a:lnSpc>
            </a:pPr>
            <a:r>
              <a:rPr lang="en-US" sz="3203" dirty="0">
                <a:solidFill>
                  <a:srgbClr val="000000"/>
                </a:solidFill>
                <a:latin typeface="Montserrat Classic"/>
              </a:rPr>
              <a:t>	       to see.</a:t>
            </a:r>
          </a:p>
        </p:txBody>
      </p:sp>
      <p:sp>
        <p:nvSpPr>
          <p:cNvPr id="3" name="TextBox 3"/>
          <p:cNvSpPr txBox="1"/>
          <p:nvPr/>
        </p:nvSpPr>
        <p:spPr>
          <a:xfrm>
            <a:off x="4876800" y="2418531"/>
            <a:ext cx="4030768" cy="683200"/>
          </a:xfrm>
          <a:prstGeom prst="rect">
            <a:avLst/>
          </a:prstGeom>
        </p:spPr>
        <p:txBody>
          <a:bodyPr wrap="square" lIns="0" tIns="0" rIns="0" bIns="0" rtlCol="0" anchor="t">
            <a:spAutoFit/>
          </a:bodyPr>
          <a:lstStyle/>
          <a:p>
            <a:pPr algn="ctr">
              <a:lnSpc>
                <a:spcPts val="5971"/>
              </a:lnSpc>
            </a:pPr>
            <a:r>
              <a:rPr lang="en-US" sz="4265" dirty="0">
                <a:solidFill>
                  <a:srgbClr val="000000"/>
                </a:solidFill>
                <a:latin typeface="Montserrat Classic"/>
              </a:rPr>
              <a:t>PERSPECTIVE</a:t>
            </a:r>
          </a:p>
        </p:txBody>
      </p:sp>
      <p:sp>
        <p:nvSpPr>
          <p:cNvPr id="4" name="TextBox 4"/>
          <p:cNvSpPr txBox="1"/>
          <p:nvPr/>
        </p:nvSpPr>
        <p:spPr>
          <a:xfrm>
            <a:off x="7015716" y="3205246"/>
            <a:ext cx="1604659" cy="904708"/>
          </a:xfrm>
          <a:prstGeom prst="rect">
            <a:avLst/>
          </a:prstGeom>
        </p:spPr>
        <p:txBody>
          <a:bodyPr lIns="0" tIns="0" rIns="0" bIns="0" rtlCol="0" anchor="t">
            <a:spAutoFit/>
          </a:bodyPr>
          <a:lstStyle/>
          <a:p>
            <a:pPr algn="ctr">
              <a:lnSpc>
                <a:spcPts val="7466"/>
              </a:lnSpc>
            </a:pPr>
            <a:r>
              <a:rPr lang="en-US" sz="5333" dirty="0">
                <a:solidFill>
                  <a:srgbClr val="000000"/>
                </a:solidFill>
                <a:latin typeface="Benedict"/>
              </a:rPr>
              <a:t>choose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747063" y="1779127"/>
            <a:ext cx="6259474" cy="2785194"/>
          </a:xfrm>
          <a:prstGeom prst="rect">
            <a:avLst/>
          </a:prstGeom>
        </p:spPr>
        <p:txBody>
          <a:bodyPr lIns="0" tIns="0" rIns="0" bIns="0" rtlCol="0" anchor="t">
            <a:spAutoFit/>
          </a:bodyPr>
          <a:lstStyle/>
          <a:p>
            <a:pPr algn="ctr">
              <a:lnSpc>
                <a:spcPts val="4485"/>
              </a:lnSpc>
            </a:pPr>
            <a:r>
              <a:rPr lang="en-US" sz="3203">
                <a:solidFill>
                  <a:srgbClr val="000000"/>
                </a:solidFill>
                <a:latin typeface="Montserrat Classic"/>
              </a:rPr>
              <a:t>“If you look at the world, </a:t>
            </a:r>
          </a:p>
          <a:p>
            <a:pPr algn="ctr">
              <a:lnSpc>
                <a:spcPts val="4485"/>
              </a:lnSpc>
            </a:pPr>
            <a:r>
              <a:rPr lang="en-US" sz="3203">
                <a:solidFill>
                  <a:srgbClr val="000000"/>
                </a:solidFill>
                <a:latin typeface="Montserrat Classic"/>
              </a:rPr>
              <a:t>you'll be distressed. If you look within, you'll be depressed. If you look at</a:t>
            </a:r>
          </a:p>
          <a:p>
            <a:pPr algn="ctr">
              <a:lnSpc>
                <a:spcPts val="4485"/>
              </a:lnSpc>
            </a:pPr>
            <a:r>
              <a:rPr lang="en-US" sz="3203">
                <a:solidFill>
                  <a:srgbClr val="000000"/>
                </a:solidFill>
                <a:latin typeface="Montserrat Classic"/>
              </a:rPr>
              <a:t>         you'll be at rest.”  </a:t>
            </a:r>
          </a:p>
        </p:txBody>
      </p:sp>
      <p:sp>
        <p:nvSpPr>
          <p:cNvPr id="3" name="TextBox 3"/>
          <p:cNvSpPr txBox="1"/>
          <p:nvPr/>
        </p:nvSpPr>
        <p:spPr>
          <a:xfrm>
            <a:off x="2590800" y="3898265"/>
            <a:ext cx="1142999" cy="961802"/>
          </a:xfrm>
          <a:prstGeom prst="rect">
            <a:avLst/>
          </a:prstGeom>
        </p:spPr>
        <p:txBody>
          <a:bodyPr wrap="square" lIns="0" tIns="0" rIns="0" bIns="0" rtlCol="0" anchor="t">
            <a:spAutoFit/>
          </a:bodyPr>
          <a:lstStyle/>
          <a:p>
            <a:pPr algn="ctr">
              <a:lnSpc>
                <a:spcPts val="7466"/>
              </a:lnSpc>
            </a:pPr>
            <a:r>
              <a:rPr lang="en-US" sz="5333" dirty="0">
                <a:solidFill>
                  <a:srgbClr val="000000"/>
                </a:solidFill>
                <a:latin typeface="Benedict"/>
              </a:rPr>
              <a:t>God</a:t>
            </a:r>
          </a:p>
        </p:txBody>
      </p:sp>
      <p:sp>
        <p:nvSpPr>
          <p:cNvPr id="4" name="TextBox 4"/>
          <p:cNvSpPr txBox="1"/>
          <p:nvPr/>
        </p:nvSpPr>
        <p:spPr>
          <a:xfrm>
            <a:off x="5105400" y="4860067"/>
            <a:ext cx="2517268" cy="597702"/>
          </a:xfrm>
          <a:prstGeom prst="rect">
            <a:avLst/>
          </a:prstGeom>
        </p:spPr>
        <p:txBody>
          <a:bodyPr wrap="square" lIns="0" tIns="0" rIns="0" bIns="0" rtlCol="0" anchor="t">
            <a:spAutoFit/>
          </a:bodyPr>
          <a:lstStyle/>
          <a:p>
            <a:pPr algn="ctr">
              <a:lnSpc>
                <a:spcPts val="4509"/>
              </a:lnSpc>
            </a:pPr>
            <a:r>
              <a:rPr lang="en-US" sz="3220" dirty="0">
                <a:solidFill>
                  <a:srgbClr val="000000"/>
                </a:solidFill>
                <a:latin typeface="Benedict"/>
              </a:rPr>
              <a:t>Corrie Ten Boom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rcRect t="5969" b="19030"/>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192" b="17980"/>
          <a:stretch>
            <a:fillRect/>
          </a:stretch>
        </p:blipFill>
        <p:spPr>
          <a:xfrm>
            <a:off x="2255032" y="568142"/>
            <a:ext cx="5243536" cy="617891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3597061" y="3312027"/>
            <a:ext cx="5470739" cy="1557059"/>
          </a:xfrm>
          <a:prstGeom prst="rect">
            <a:avLst/>
          </a:prstGeom>
        </p:spPr>
        <p:txBody>
          <a:bodyPr wrap="square" lIns="0" tIns="0" rIns="0" bIns="0" rtlCol="0" anchor="t">
            <a:spAutoFit/>
          </a:bodyPr>
          <a:lstStyle/>
          <a:p>
            <a:pPr>
              <a:lnSpc>
                <a:spcPts val="3103"/>
              </a:lnSpc>
            </a:pPr>
            <a:r>
              <a:rPr lang="en-US" sz="2216" dirty="0">
                <a:solidFill>
                  <a:srgbClr val="000000"/>
                </a:solidFill>
                <a:latin typeface="Montserrat Classic"/>
              </a:rPr>
              <a:t>Grumpy - I'm not getting what I want</a:t>
            </a:r>
          </a:p>
          <a:p>
            <a:pPr>
              <a:lnSpc>
                <a:spcPts val="3103"/>
              </a:lnSpc>
            </a:pPr>
            <a:r>
              <a:rPr lang="en-US" sz="2216" dirty="0">
                <a:solidFill>
                  <a:srgbClr val="000000"/>
                </a:solidFill>
                <a:latin typeface="Montserrat Classic"/>
              </a:rPr>
              <a:t>Greedy - I want more</a:t>
            </a:r>
          </a:p>
          <a:p>
            <a:pPr>
              <a:lnSpc>
                <a:spcPts val="3103"/>
              </a:lnSpc>
            </a:pPr>
            <a:r>
              <a:rPr lang="en-US" sz="2216" dirty="0">
                <a:solidFill>
                  <a:srgbClr val="000000"/>
                </a:solidFill>
                <a:latin typeface="Montserrat Classic"/>
              </a:rPr>
              <a:t>Gross - I don't like how I feel</a:t>
            </a:r>
          </a:p>
          <a:p>
            <a:pPr>
              <a:lnSpc>
                <a:spcPts val="3103"/>
              </a:lnSpc>
            </a:pPr>
            <a:r>
              <a:rPr lang="en-US" sz="2216" dirty="0">
                <a:solidFill>
                  <a:srgbClr val="000000"/>
                </a:solidFill>
                <a:latin typeface="Montserrat Classic"/>
              </a:rPr>
              <a:t>Grateful - I've got what I need</a:t>
            </a:r>
          </a:p>
        </p:txBody>
      </p:sp>
      <p:sp>
        <p:nvSpPr>
          <p:cNvPr id="3" name="TextBox 3"/>
          <p:cNvSpPr txBox="1"/>
          <p:nvPr/>
        </p:nvSpPr>
        <p:spPr>
          <a:xfrm>
            <a:off x="3597061" y="2508818"/>
            <a:ext cx="4910947" cy="725499"/>
          </a:xfrm>
          <a:prstGeom prst="rect">
            <a:avLst/>
          </a:prstGeom>
        </p:spPr>
        <p:txBody>
          <a:bodyPr lIns="0" tIns="0" rIns="0" bIns="0" rtlCol="0" anchor="t">
            <a:spAutoFit/>
          </a:bodyPr>
          <a:lstStyle/>
          <a:p>
            <a:pPr>
              <a:lnSpc>
                <a:spcPts val="5971"/>
              </a:lnSpc>
            </a:pPr>
            <a:r>
              <a:rPr lang="en-US" sz="4265" dirty="0">
                <a:solidFill>
                  <a:srgbClr val="000000"/>
                </a:solidFill>
                <a:latin typeface="Montserrat Classic"/>
              </a:rPr>
              <a:t>FOUR </a:t>
            </a:r>
          </a:p>
        </p:txBody>
      </p:sp>
      <p:sp>
        <p:nvSpPr>
          <p:cNvPr id="4" name="TextBox 4"/>
          <p:cNvSpPr txBox="1"/>
          <p:nvPr/>
        </p:nvSpPr>
        <p:spPr>
          <a:xfrm>
            <a:off x="5321869" y="2352229"/>
            <a:ext cx="2021121" cy="1038675"/>
          </a:xfrm>
          <a:prstGeom prst="rect">
            <a:avLst/>
          </a:prstGeom>
        </p:spPr>
        <p:txBody>
          <a:bodyPr lIns="0" tIns="0" rIns="0" bIns="0" rtlCol="0" anchor="t">
            <a:spAutoFit/>
          </a:bodyPr>
          <a:lstStyle/>
          <a:p>
            <a:pPr algn="ctr">
              <a:lnSpc>
                <a:spcPts val="8539"/>
              </a:lnSpc>
            </a:pPr>
            <a:r>
              <a:rPr lang="en-US" sz="6099" dirty="0">
                <a:solidFill>
                  <a:srgbClr val="000000"/>
                </a:solidFill>
                <a:latin typeface="Benedict"/>
              </a:rPr>
              <a:t>Attitudes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4981388" y="3581400"/>
            <a:ext cx="3051401" cy="625501"/>
          </a:xfrm>
          <a:prstGeom prst="rect">
            <a:avLst/>
          </a:prstGeom>
        </p:spPr>
        <p:txBody>
          <a:bodyPr lIns="0" tIns="0" rIns="0" bIns="0" rtlCol="0" anchor="t">
            <a:spAutoFit/>
          </a:bodyPr>
          <a:lstStyle/>
          <a:p>
            <a:pPr algn="ctr">
              <a:lnSpc>
                <a:spcPts val="5127"/>
              </a:lnSpc>
            </a:pPr>
            <a:r>
              <a:rPr lang="en-US" sz="3662">
                <a:solidFill>
                  <a:srgbClr val="000000"/>
                </a:solidFill>
                <a:latin typeface="Montserrat Classic"/>
              </a:rPr>
              <a:t>gives you life.</a:t>
            </a:r>
          </a:p>
        </p:txBody>
      </p:sp>
      <p:sp>
        <p:nvSpPr>
          <p:cNvPr id="3" name="TextBox 3"/>
          <p:cNvSpPr txBox="1"/>
          <p:nvPr/>
        </p:nvSpPr>
        <p:spPr>
          <a:xfrm>
            <a:off x="5597441" y="2623997"/>
            <a:ext cx="2435349" cy="1266207"/>
          </a:xfrm>
          <a:prstGeom prst="rect">
            <a:avLst/>
          </a:prstGeom>
        </p:spPr>
        <p:txBody>
          <a:bodyPr lIns="0" tIns="0" rIns="0" bIns="0" rtlCol="0" anchor="t">
            <a:spAutoFit/>
          </a:bodyPr>
          <a:lstStyle/>
          <a:p>
            <a:pPr algn="ctr">
              <a:lnSpc>
                <a:spcPts val="10485"/>
              </a:lnSpc>
            </a:pPr>
            <a:r>
              <a:rPr lang="en-US" sz="7489">
                <a:solidFill>
                  <a:srgbClr val="000000"/>
                </a:solidFill>
                <a:latin typeface="Benedict"/>
              </a:rPr>
              <a:t>Gratitude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4876800" y="3531655"/>
            <a:ext cx="3756955" cy="1292662"/>
          </a:xfrm>
          <a:prstGeom prst="rect">
            <a:avLst/>
          </a:prstGeom>
        </p:spPr>
        <p:txBody>
          <a:bodyPr wrap="square" lIns="0" tIns="0" rIns="0" bIns="0" rtlCol="0" anchor="t">
            <a:spAutoFit/>
          </a:bodyPr>
          <a:lstStyle/>
          <a:p>
            <a:pPr algn="ctr"/>
            <a:r>
              <a:rPr lang="en-US" sz="2800" dirty="0">
                <a:solidFill>
                  <a:srgbClr val="000000"/>
                </a:solidFill>
                <a:latin typeface="Montserrat Classic"/>
              </a:rPr>
              <a:t>is giving thanks and passing that sense of appreciation along.</a:t>
            </a:r>
          </a:p>
        </p:txBody>
      </p:sp>
      <p:sp>
        <p:nvSpPr>
          <p:cNvPr id="3" name="TextBox 3"/>
          <p:cNvSpPr txBox="1"/>
          <p:nvPr/>
        </p:nvSpPr>
        <p:spPr>
          <a:xfrm>
            <a:off x="5556801" y="2391393"/>
            <a:ext cx="2435349" cy="1266207"/>
          </a:xfrm>
          <a:prstGeom prst="rect">
            <a:avLst/>
          </a:prstGeom>
        </p:spPr>
        <p:txBody>
          <a:bodyPr lIns="0" tIns="0" rIns="0" bIns="0" rtlCol="0" anchor="t">
            <a:spAutoFit/>
          </a:bodyPr>
          <a:lstStyle/>
          <a:p>
            <a:pPr algn="ctr">
              <a:lnSpc>
                <a:spcPts val="10485"/>
              </a:lnSpc>
            </a:pPr>
            <a:r>
              <a:rPr lang="en-US" sz="7489">
                <a:solidFill>
                  <a:srgbClr val="000000"/>
                </a:solidFill>
                <a:latin typeface="Benedict"/>
              </a:rPr>
              <a:t>Gratitude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3733801" y="1719756"/>
            <a:ext cx="4810204" cy="4504888"/>
          </a:xfrm>
          <a:prstGeom prst="rect">
            <a:avLst/>
          </a:prstGeom>
        </p:spPr>
        <p:txBody>
          <a:bodyPr wrap="square" lIns="0" tIns="0" rIns="0" bIns="0" rtlCol="0" anchor="t">
            <a:spAutoFit/>
          </a:bodyPr>
          <a:lstStyle/>
          <a:p>
            <a:pPr algn="r">
              <a:lnSpc>
                <a:spcPts val="5075"/>
              </a:lnSpc>
            </a:pPr>
            <a:r>
              <a:rPr lang="en-US" sz="3625" dirty="0">
                <a:solidFill>
                  <a:srgbClr val="000000"/>
                </a:solidFill>
                <a:latin typeface="Montserrat Classic"/>
              </a:rPr>
              <a:t>Training yourself to see GOD’s blessing in the everyday things trains you to give          glory </a:t>
            </a:r>
          </a:p>
          <a:p>
            <a:pPr algn="r">
              <a:lnSpc>
                <a:spcPts val="5075"/>
              </a:lnSpc>
            </a:pPr>
            <a:r>
              <a:rPr lang="en-US" sz="3625" dirty="0">
                <a:solidFill>
                  <a:srgbClr val="000000"/>
                </a:solidFill>
                <a:latin typeface="Montserrat Classic"/>
              </a:rPr>
              <a:t>in all things.</a:t>
            </a:r>
          </a:p>
          <a:p>
            <a:pPr algn="r">
              <a:lnSpc>
                <a:spcPts val="5075"/>
              </a:lnSpc>
            </a:pPr>
            <a:r>
              <a:rPr lang="en-US" sz="3625" dirty="0">
                <a:solidFill>
                  <a:srgbClr val="000000"/>
                </a:solidFill>
                <a:latin typeface="Montserrat Classic"/>
              </a:rPr>
              <a:t>                 </a:t>
            </a:r>
          </a:p>
        </p:txBody>
      </p:sp>
      <p:sp>
        <p:nvSpPr>
          <p:cNvPr id="3" name="TextBox 3"/>
          <p:cNvSpPr txBox="1"/>
          <p:nvPr/>
        </p:nvSpPr>
        <p:spPr>
          <a:xfrm>
            <a:off x="6248400" y="4114800"/>
            <a:ext cx="1128734" cy="1205458"/>
          </a:xfrm>
          <a:prstGeom prst="rect">
            <a:avLst/>
          </a:prstGeom>
        </p:spPr>
        <p:txBody>
          <a:bodyPr wrap="square" lIns="0" tIns="0" rIns="0" bIns="0" rtlCol="0" anchor="t">
            <a:spAutoFit/>
          </a:bodyPr>
          <a:lstStyle/>
          <a:p>
            <a:pPr algn="ctr">
              <a:lnSpc>
                <a:spcPts val="9403"/>
              </a:lnSpc>
            </a:pPr>
            <a:r>
              <a:rPr lang="en-US" sz="6716" dirty="0">
                <a:solidFill>
                  <a:srgbClr val="000000"/>
                </a:solidFill>
                <a:latin typeface="Benedict"/>
              </a:rPr>
              <a:t>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898144" y="1193972"/>
            <a:ext cx="8538890" cy="3909058"/>
          </a:xfrm>
          <a:prstGeom prst="rect">
            <a:avLst/>
          </a:prstGeom>
        </p:spPr>
        <p:txBody>
          <a:bodyPr lIns="0" tIns="0" rIns="0" bIns="0" rtlCol="0" anchor="t">
            <a:spAutoFit/>
          </a:bodyPr>
          <a:lstStyle/>
          <a:p>
            <a:pPr>
              <a:lnSpc>
                <a:spcPts val="4480"/>
              </a:lnSpc>
            </a:pPr>
            <a:r>
              <a:rPr lang="en-US" sz="3200" dirty="0">
                <a:solidFill>
                  <a:srgbClr val="000000"/>
                </a:solidFill>
                <a:latin typeface="Montserrat Classic"/>
              </a:rPr>
              <a:t>Then the whole community of Israel set out from </a:t>
            </a:r>
            <a:r>
              <a:rPr lang="en-US" sz="3200" dirty="0" err="1">
                <a:solidFill>
                  <a:srgbClr val="000000"/>
                </a:solidFill>
                <a:latin typeface="Montserrat Classic"/>
              </a:rPr>
              <a:t>Elim</a:t>
            </a:r>
            <a:r>
              <a:rPr lang="en-US" sz="3200" dirty="0">
                <a:solidFill>
                  <a:srgbClr val="000000"/>
                </a:solidFill>
                <a:latin typeface="Montserrat Classic"/>
              </a:rPr>
              <a:t> and journeyed into the</a:t>
            </a:r>
          </a:p>
          <a:p>
            <a:pPr>
              <a:lnSpc>
                <a:spcPts val="4480"/>
              </a:lnSpc>
            </a:pPr>
            <a:r>
              <a:rPr lang="en-US" sz="3200" dirty="0">
                <a:solidFill>
                  <a:srgbClr val="000000"/>
                </a:solidFill>
                <a:latin typeface="Montserrat Classic"/>
              </a:rPr>
              <a:t>wilderness of Sin, between </a:t>
            </a:r>
            <a:r>
              <a:rPr lang="en-US" sz="3200" dirty="0" err="1">
                <a:solidFill>
                  <a:srgbClr val="000000"/>
                </a:solidFill>
                <a:latin typeface="Montserrat Classic"/>
              </a:rPr>
              <a:t>Elim</a:t>
            </a:r>
            <a:r>
              <a:rPr lang="en-US" sz="3200" dirty="0">
                <a:solidFill>
                  <a:srgbClr val="000000"/>
                </a:solidFill>
                <a:latin typeface="Montserrat Classic"/>
              </a:rPr>
              <a:t> and Mount Sinai. They arrived there on the fifteenth day of the second month, one month after leaving the land of Egypt.</a:t>
            </a:r>
          </a:p>
          <a:p>
            <a:pPr>
              <a:lnSpc>
                <a:spcPts val="4485"/>
              </a:lnSpc>
            </a:pPr>
            <a:r>
              <a:rPr lang="en-US" sz="1220" dirty="0">
                <a:solidFill>
                  <a:srgbClr val="000000"/>
                </a:solidFill>
                <a:latin typeface="Arimo"/>
              </a:rPr>
              <a:t>                 </a:t>
            </a:r>
          </a:p>
        </p:txBody>
      </p:sp>
      <p:sp>
        <p:nvSpPr>
          <p:cNvPr id="3" name="TextBox 3"/>
          <p:cNvSpPr txBox="1"/>
          <p:nvPr/>
        </p:nvSpPr>
        <p:spPr>
          <a:xfrm>
            <a:off x="6527658" y="5181595"/>
            <a:ext cx="1783890" cy="592081"/>
          </a:xfrm>
          <a:prstGeom prst="rect">
            <a:avLst/>
          </a:prstGeom>
        </p:spPr>
        <p:txBody>
          <a:bodyPr lIns="0" tIns="0" rIns="0" bIns="0" rtlCol="0" anchor="t">
            <a:spAutoFit/>
          </a:bodyPr>
          <a:lstStyle/>
          <a:p>
            <a:pPr algn="ctr">
              <a:lnSpc>
                <a:spcPts val="4993"/>
              </a:lnSpc>
            </a:pPr>
            <a:r>
              <a:rPr lang="en-US" sz="3566" dirty="0">
                <a:solidFill>
                  <a:srgbClr val="000000"/>
                </a:solidFill>
                <a:latin typeface="Benedict"/>
              </a:rPr>
              <a:t>Exodus 16:1 </a:t>
            </a:r>
          </a:p>
        </p:txBody>
      </p:sp>
      <p:sp>
        <p:nvSpPr>
          <p:cNvPr id="5" name="TextBox 5">
            <a:extLst>
              <a:ext uri="{FF2B5EF4-FFF2-40B4-BE49-F238E27FC236}">
                <a16:creationId xmlns:a16="http://schemas.microsoft.com/office/drawing/2014/main" id="{2D796F30-8604-7346-8DDC-B36B590BE236}"/>
              </a:ext>
            </a:extLst>
          </p:cNvPr>
          <p:cNvSpPr txBox="1"/>
          <p:nvPr/>
        </p:nvSpPr>
        <p:spPr>
          <a:xfrm>
            <a:off x="6248400" y="5715000"/>
            <a:ext cx="2342406" cy="264160"/>
          </a:xfrm>
          <a:prstGeom prst="rect">
            <a:avLst/>
          </a:prstGeom>
        </p:spPr>
        <p:txBody>
          <a:bodyPr lIns="0" tIns="0" rIns="0" bIns="0" rtlCol="0" anchor="t">
            <a:spAutoFit/>
          </a:bodyPr>
          <a:lstStyle/>
          <a:p>
            <a:pPr algn="ctr">
              <a:lnSpc>
                <a:spcPts val="2240"/>
              </a:lnSpc>
            </a:pPr>
            <a:r>
              <a:rPr lang="en-US" sz="1600" dirty="0">
                <a:solidFill>
                  <a:srgbClr val="000000"/>
                </a:solidFill>
                <a:latin typeface="Montserrat Classic"/>
              </a:rPr>
              <a:t>New Living Translation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194390" y="1113282"/>
            <a:ext cx="7827690" cy="3909058"/>
          </a:xfrm>
          <a:prstGeom prst="rect">
            <a:avLst/>
          </a:prstGeom>
        </p:spPr>
        <p:txBody>
          <a:bodyPr lIns="0" tIns="0" rIns="0" bIns="0" rtlCol="0" anchor="t">
            <a:spAutoFit/>
          </a:bodyPr>
          <a:lstStyle/>
          <a:p>
            <a:pPr>
              <a:lnSpc>
                <a:spcPts val="4480"/>
              </a:lnSpc>
            </a:pPr>
            <a:r>
              <a:rPr lang="en-US" sz="3200">
                <a:solidFill>
                  <a:srgbClr val="000000"/>
                </a:solidFill>
                <a:latin typeface="Montserrat Classic"/>
              </a:rPr>
              <a:t>“If only the Lord had killed us back in Egypt,” they moaned. “There we sat around pots filled with meat and ate all the bread we wanted. But now you have brought us into this wilderness to starve us all to death.”</a:t>
            </a:r>
          </a:p>
          <a:p>
            <a:pPr>
              <a:lnSpc>
                <a:spcPts val="4485"/>
              </a:lnSpc>
            </a:pPr>
            <a:r>
              <a:rPr lang="en-US" sz="1220">
                <a:solidFill>
                  <a:srgbClr val="000000"/>
                </a:solidFill>
                <a:latin typeface="Arimo"/>
              </a:rPr>
              <a:t>                 </a:t>
            </a:r>
          </a:p>
        </p:txBody>
      </p:sp>
      <p:sp>
        <p:nvSpPr>
          <p:cNvPr id="3" name="TextBox 3"/>
          <p:cNvSpPr txBox="1"/>
          <p:nvPr/>
        </p:nvSpPr>
        <p:spPr>
          <a:xfrm>
            <a:off x="6636190" y="5100721"/>
            <a:ext cx="1892076" cy="592081"/>
          </a:xfrm>
          <a:prstGeom prst="rect">
            <a:avLst/>
          </a:prstGeom>
        </p:spPr>
        <p:txBody>
          <a:bodyPr lIns="0" tIns="0" rIns="0" bIns="0" rtlCol="0" anchor="t">
            <a:spAutoFit/>
          </a:bodyPr>
          <a:lstStyle/>
          <a:p>
            <a:pPr algn="ctr">
              <a:lnSpc>
                <a:spcPts val="4993"/>
              </a:lnSpc>
            </a:pPr>
            <a:r>
              <a:rPr lang="en-US" sz="3566" dirty="0">
                <a:solidFill>
                  <a:srgbClr val="000000"/>
                </a:solidFill>
                <a:latin typeface="Benedict"/>
              </a:rPr>
              <a:t>Exodus 16:3 </a:t>
            </a:r>
          </a:p>
        </p:txBody>
      </p:sp>
      <p:sp>
        <p:nvSpPr>
          <p:cNvPr id="4" name="TextBox 4"/>
          <p:cNvSpPr txBox="1"/>
          <p:nvPr/>
        </p:nvSpPr>
        <p:spPr>
          <a:xfrm>
            <a:off x="6411025" y="5638800"/>
            <a:ext cx="2342406" cy="264160"/>
          </a:xfrm>
          <a:prstGeom prst="rect">
            <a:avLst/>
          </a:prstGeom>
        </p:spPr>
        <p:txBody>
          <a:bodyPr lIns="0" tIns="0" rIns="0" bIns="0" rtlCol="0" anchor="t">
            <a:spAutoFit/>
          </a:bodyPr>
          <a:lstStyle/>
          <a:p>
            <a:pPr algn="ctr">
              <a:lnSpc>
                <a:spcPts val="2240"/>
              </a:lnSpc>
            </a:pPr>
            <a:r>
              <a:rPr lang="en-US" sz="1600">
                <a:solidFill>
                  <a:srgbClr val="000000"/>
                </a:solidFill>
                <a:latin typeface="Montserrat Classic"/>
              </a:rPr>
              <a:t>New Living Translation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5099538" y="3035211"/>
            <a:ext cx="3475502" cy="622389"/>
          </a:xfrm>
          <a:prstGeom prst="rect">
            <a:avLst/>
          </a:prstGeom>
        </p:spPr>
        <p:txBody>
          <a:bodyPr lIns="0" tIns="0" rIns="0" bIns="0" rtlCol="0" anchor="t">
            <a:spAutoFit/>
          </a:bodyPr>
          <a:lstStyle/>
          <a:p>
            <a:pPr algn="ctr">
              <a:lnSpc>
                <a:spcPts val="5041"/>
              </a:lnSpc>
            </a:pPr>
            <a:r>
              <a:rPr lang="en-US" sz="3600">
                <a:solidFill>
                  <a:srgbClr val="000000"/>
                </a:solidFill>
                <a:latin typeface="Montserrat Classic"/>
              </a:rPr>
              <a:t>Good 'Ole Days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300479" y="1837104"/>
            <a:ext cx="7624490" cy="2785290"/>
          </a:xfrm>
          <a:prstGeom prst="rect">
            <a:avLst/>
          </a:prstGeom>
        </p:spPr>
        <p:txBody>
          <a:bodyPr lIns="0" tIns="0" rIns="0" bIns="0" rtlCol="0" anchor="t">
            <a:spAutoFit/>
          </a:bodyPr>
          <a:lstStyle/>
          <a:p>
            <a:pPr>
              <a:lnSpc>
                <a:spcPts val="4480"/>
              </a:lnSpc>
            </a:pPr>
            <a:r>
              <a:rPr lang="en-US" sz="3200">
                <a:solidFill>
                  <a:srgbClr val="000000"/>
                </a:solidFill>
                <a:latin typeface="Montserrat Classic"/>
              </a:rPr>
              <a:t>Then the Lord said to Moses, “Look, I’m going to rain down food from heaven for you. Each day the people can go out and pick up as much food as they need for that day."               </a:t>
            </a:r>
          </a:p>
        </p:txBody>
      </p:sp>
      <p:sp>
        <p:nvSpPr>
          <p:cNvPr id="3" name="TextBox 3"/>
          <p:cNvSpPr txBox="1"/>
          <p:nvPr/>
        </p:nvSpPr>
        <p:spPr>
          <a:xfrm>
            <a:off x="6448180" y="5328346"/>
            <a:ext cx="1917016" cy="592081"/>
          </a:xfrm>
          <a:prstGeom prst="rect">
            <a:avLst/>
          </a:prstGeom>
        </p:spPr>
        <p:txBody>
          <a:bodyPr lIns="0" tIns="0" rIns="0" bIns="0" rtlCol="0" anchor="t">
            <a:spAutoFit/>
          </a:bodyPr>
          <a:lstStyle/>
          <a:p>
            <a:pPr algn="ctr">
              <a:lnSpc>
                <a:spcPts val="4993"/>
              </a:lnSpc>
            </a:pPr>
            <a:r>
              <a:rPr lang="en-US" sz="3566" dirty="0">
                <a:solidFill>
                  <a:srgbClr val="000000"/>
                </a:solidFill>
                <a:latin typeface="Benedict"/>
              </a:rPr>
              <a:t>Exodus 16;4 </a:t>
            </a:r>
          </a:p>
        </p:txBody>
      </p:sp>
      <p:sp>
        <p:nvSpPr>
          <p:cNvPr id="5" name="TextBox 5"/>
          <p:cNvSpPr txBox="1"/>
          <p:nvPr/>
        </p:nvSpPr>
        <p:spPr>
          <a:xfrm>
            <a:off x="6235485" y="5814178"/>
            <a:ext cx="2342406" cy="264160"/>
          </a:xfrm>
          <a:prstGeom prst="rect">
            <a:avLst/>
          </a:prstGeom>
        </p:spPr>
        <p:txBody>
          <a:bodyPr lIns="0" tIns="0" rIns="0" bIns="0" rtlCol="0" anchor="t">
            <a:spAutoFit/>
          </a:bodyPr>
          <a:lstStyle/>
          <a:p>
            <a:pPr algn="ctr">
              <a:lnSpc>
                <a:spcPts val="2240"/>
              </a:lnSpc>
            </a:pPr>
            <a:r>
              <a:rPr lang="en-US" sz="1600" dirty="0">
                <a:solidFill>
                  <a:srgbClr val="000000"/>
                </a:solidFill>
                <a:latin typeface="Montserrat Classic"/>
              </a:rPr>
              <a:t>New Living Translation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9883" b="26337"/>
          <a:stretch>
            <a:fillRect/>
          </a:stretch>
        </p:blipFill>
        <p:spPr>
          <a:xfrm rot="-255763">
            <a:off x="-193857" y="628164"/>
            <a:ext cx="11913842" cy="6407155"/>
          </a:xfrm>
          <a:prstGeom prst="rect">
            <a:avLst/>
          </a:prstGeom>
        </p:spPr>
      </p:pic>
      <p:grpSp>
        <p:nvGrpSpPr>
          <p:cNvPr id="3" name="Group 3"/>
          <p:cNvGrpSpPr/>
          <p:nvPr/>
        </p:nvGrpSpPr>
        <p:grpSpPr>
          <a:xfrm>
            <a:off x="0" y="2636520"/>
            <a:ext cx="9753600" cy="2042160"/>
            <a:chOff x="0" y="0"/>
            <a:chExt cx="6186311" cy="1295259"/>
          </a:xfrm>
        </p:grpSpPr>
        <p:sp>
          <p:nvSpPr>
            <p:cNvPr id="4" name="Freeform 4"/>
            <p:cNvSpPr/>
            <p:nvPr/>
          </p:nvSpPr>
          <p:spPr>
            <a:xfrm>
              <a:off x="0" y="0"/>
              <a:ext cx="6186311" cy="1295259"/>
            </a:xfrm>
            <a:custGeom>
              <a:avLst/>
              <a:gdLst/>
              <a:ahLst/>
              <a:cxnLst/>
              <a:rect l="l" t="t" r="r" b="b"/>
              <a:pathLst>
                <a:path w="6186311" h="1295259">
                  <a:moveTo>
                    <a:pt x="0" y="0"/>
                  </a:moveTo>
                  <a:lnTo>
                    <a:pt x="6186311" y="0"/>
                  </a:lnTo>
                  <a:lnTo>
                    <a:pt x="6186311" y="1295259"/>
                  </a:lnTo>
                  <a:lnTo>
                    <a:pt x="0" y="1295259"/>
                  </a:lnTo>
                  <a:close/>
                </a:path>
              </a:pathLst>
            </a:custGeom>
            <a:solidFill>
              <a:srgbClr val="3D5577"/>
            </a:solidFill>
          </p:spPr>
        </p:sp>
      </p:grpSp>
      <p:sp>
        <p:nvSpPr>
          <p:cNvPr id="5" name="TextBox 5"/>
          <p:cNvSpPr txBox="1"/>
          <p:nvPr/>
        </p:nvSpPr>
        <p:spPr>
          <a:xfrm>
            <a:off x="1137920" y="2798264"/>
            <a:ext cx="5917610" cy="1661522"/>
          </a:xfrm>
          <a:prstGeom prst="rect">
            <a:avLst/>
          </a:prstGeom>
        </p:spPr>
        <p:txBody>
          <a:bodyPr lIns="0" tIns="0" rIns="0" bIns="0" rtlCol="0" anchor="t">
            <a:spAutoFit/>
          </a:bodyPr>
          <a:lstStyle/>
          <a:p>
            <a:pPr>
              <a:lnSpc>
                <a:spcPts val="4480"/>
              </a:lnSpc>
            </a:pPr>
            <a:r>
              <a:rPr lang="en-US" sz="3199">
                <a:solidFill>
                  <a:srgbClr val="FAFAFA"/>
                </a:solidFill>
                <a:latin typeface="Montserrat Classic"/>
              </a:rPr>
              <a:t>God isn't out to get you.</a:t>
            </a:r>
          </a:p>
          <a:p>
            <a:pPr>
              <a:lnSpc>
                <a:spcPts val="4480"/>
              </a:lnSpc>
            </a:pPr>
            <a:r>
              <a:rPr lang="en-US" sz="3200">
                <a:solidFill>
                  <a:srgbClr val="FAFAFA"/>
                </a:solidFill>
                <a:latin typeface="Montserrat Classic"/>
              </a:rPr>
              <a:t>He's</a:t>
            </a:r>
            <a:r>
              <a:rPr lang="en-US" sz="3199">
                <a:solidFill>
                  <a:srgbClr val="FAFAFA"/>
                </a:solidFill>
                <a:latin typeface="Montserrat Classic"/>
              </a:rPr>
              <a:t> out to give you</a:t>
            </a:r>
          </a:p>
          <a:p>
            <a:pPr>
              <a:lnSpc>
                <a:spcPts val="4479"/>
              </a:lnSpc>
            </a:pPr>
            <a:r>
              <a:rPr lang="en-US" sz="3200">
                <a:solidFill>
                  <a:srgbClr val="FAFAFA"/>
                </a:solidFill>
                <a:latin typeface="Montserrat Classic"/>
              </a:rPr>
              <a:t>His</a:t>
            </a:r>
            <a:r>
              <a:rPr lang="en-US" sz="3199">
                <a:solidFill>
                  <a:srgbClr val="FAFAFA"/>
                </a:solidFill>
                <a:latin typeface="Montserrat Classic"/>
              </a:rPr>
              <a:t> best.             </a:t>
            </a:r>
          </a:p>
        </p:txBody>
      </p:sp>
      <p:grpSp>
        <p:nvGrpSpPr>
          <p:cNvPr id="6" name="Group 6"/>
          <p:cNvGrpSpPr>
            <a:grpSpLocks noChangeAspect="1"/>
          </p:cNvGrpSpPr>
          <p:nvPr/>
        </p:nvGrpSpPr>
        <p:grpSpPr>
          <a:xfrm>
            <a:off x="6390640" y="2138680"/>
            <a:ext cx="2337580" cy="3017520"/>
            <a:chOff x="0" y="0"/>
            <a:chExt cx="1934210" cy="2496820"/>
          </a:xfrm>
        </p:grpSpPr>
        <p:sp>
          <p:nvSpPr>
            <p:cNvPr id="7" name="Freeform 7"/>
            <p:cNvSpPr/>
            <p:nvPr/>
          </p:nvSpPr>
          <p:spPr>
            <a:xfrm>
              <a:off x="0" y="31750"/>
              <a:ext cx="1934210" cy="2346960"/>
            </a:xfrm>
            <a:custGeom>
              <a:avLst/>
              <a:gdLst/>
              <a:ahLst/>
              <a:cxnLst/>
              <a:rect l="l" t="t" r="r" b="b"/>
              <a:pathLst>
                <a:path w="1934210" h="2346960">
                  <a:moveTo>
                    <a:pt x="1934210" y="2346960"/>
                  </a:moveTo>
                  <a:lnTo>
                    <a:pt x="15240" y="2259330"/>
                  </a:lnTo>
                  <a:lnTo>
                    <a:pt x="0" y="74930"/>
                  </a:lnTo>
                  <a:lnTo>
                    <a:pt x="1934210" y="0"/>
                  </a:lnTo>
                  <a:close/>
                </a:path>
              </a:pathLst>
            </a:custGeom>
            <a:solidFill>
              <a:srgbClr val="BFBFBF"/>
            </a:solidFill>
          </p:spPr>
        </p:sp>
        <p:sp>
          <p:nvSpPr>
            <p:cNvPr id="8" name="Freeform 8"/>
            <p:cNvSpPr/>
            <p:nvPr/>
          </p:nvSpPr>
          <p:spPr>
            <a:xfrm>
              <a:off x="1789430" y="1270"/>
              <a:ext cx="125730" cy="2494280"/>
            </a:xfrm>
            <a:custGeom>
              <a:avLst/>
              <a:gdLst/>
              <a:ahLst/>
              <a:cxnLst/>
              <a:rect l="l" t="t" r="r" b="b"/>
              <a:pathLst>
                <a:path w="125730" h="2494280">
                  <a:moveTo>
                    <a:pt x="0" y="2494280"/>
                  </a:moveTo>
                  <a:lnTo>
                    <a:pt x="125730" y="2373630"/>
                  </a:lnTo>
                  <a:lnTo>
                    <a:pt x="125730" y="31750"/>
                  </a:lnTo>
                  <a:lnTo>
                    <a:pt x="0" y="0"/>
                  </a:lnTo>
                  <a:close/>
                </a:path>
              </a:pathLst>
            </a:custGeom>
            <a:solidFill>
              <a:srgbClr val="FAFAFA"/>
            </a:solidFill>
          </p:spPr>
        </p:sp>
        <p:sp>
          <p:nvSpPr>
            <p:cNvPr id="9" name="Freeform 9"/>
            <p:cNvSpPr/>
            <p:nvPr/>
          </p:nvSpPr>
          <p:spPr>
            <a:xfrm>
              <a:off x="0" y="0"/>
              <a:ext cx="1812290" cy="2496820"/>
            </a:xfrm>
            <a:custGeom>
              <a:avLst/>
              <a:gdLst/>
              <a:ahLst/>
              <a:cxnLst/>
              <a:rect l="l" t="t" r="r" b="b"/>
              <a:pathLst>
                <a:path w="1812290" h="2496820">
                  <a:moveTo>
                    <a:pt x="1812290" y="2496820"/>
                  </a:moveTo>
                  <a:lnTo>
                    <a:pt x="0" y="2404110"/>
                  </a:lnTo>
                  <a:lnTo>
                    <a:pt x="0" y="92710"/>
                  </a:lnTo>
                  <a:lnTo>
                    <a:pt x="1812290" y="0"/>
                  </a:lnTo>
                  <a:close/>
                </a:path>
              </a:pathLst>
            </a:custGeom>
            <a:solidFill>
              <a:srgbClr val="E9E9E9"/>
            </a:solidFill>
          </p:spPr>
        </p:sp>
        <p:sp>
          <p:nvSpPr>
            <p:cNvPr id="10" name="Freeform 10"/>
            <p:cNvSpPr/>
            <p:nvPr/>
          </p:nvSpPr>
          <p:spPr>
            <a:xfrm>
              <a:off x="31750" y="88900"/>
              <a:ext cx="31750" cy="2319020"/>
            </a:xfrm>
            <a:custGeom>
              <a:avLst/>
              <a:gdLst/>
              <a:ahLst/>
              <a:cxnLst/>
              <a:rect l="l" t="t" r="r" b="b"/>
              <a:pathLst>
                <a:path w="31750" h="2319020">
                  <a:moveTo>
                    <a:pt x="31750" y="2319020"/>
                  </a:moveTo>
                  <a:lnTo>
                    <a:pt x="0" y="2316480"/>
                  </a:lnTo>
                  <a:lnTo>
                    <a:pt x="0" y="2540"/>
                  </a:lnTo>
                  <a:lnTo>
                    <a:pt x="31750" y="0"/>
                  </a:lnTo>
                  <a:close/>
                </a:path>
              </a:pathLst>
            </a:custGeom>
            <a:solidFill>
              <a:srgbClr val="CCCCCC"/>
            </a:solidFill>
          </p:spPr>
        </p:sp>
        <p:sp>
          <p:nvSpPr>
            <p:cNvPr id="11" name="Freeform 11"/>
            <p:cNvSpPr/>
            <p:nvPr/>
          </p:nvSpPr>
          <p:spPr>
            <a:xfrm>
              <a:off x="114300" y="54610"/>
              <a:ext cx="1637030" cy="2387600"/>
            </a:xfrm>
            <a:custGeom>
              <a:avLst/>
              <a:gdLst/>
              <a:ahLst/>
              <a:cxnLst/>
              <a:rect l="l" t="t" r="r" b="b"/>
              <a:pathLst>
                <a:path w="1637030" h="2387600">
                  <a:moveTo>
                    <a:pt x="1637030" y="2387600"/>
                  </a:moveTo>
                  <a:lnTo>
                    <a:pt x="0" y="2307590"/>
                  </a:lnTo>
                  <a:lnTo>
                    <a:pt x="0" y="80010"/>
                  </a:lnTo>
                  <a:lnTo>
                    <a:pt x="1637030" y="0"/>
                  </a:lnTo>
                  <a:close/>
                </a:path>
              </a:pathLst>
            </a:custGeom>
            <a:blipFill>
              <a:blip r:embed="rId3"/>
              <a:stretch>
                <a:fillRect l="856" t="2187" r="4402" b="2187"/>
              </a:stretch>
            </a:blipFill>
          </p:spPr>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9883" b="20486"/>
          <a:stretch>
            <a:fillRect/>
          </a:stretch>
        </p:blipFill>
        <p:spPr>
          <a:xfrm rot="-338664">
            <a:off x="-14557" y="534048"/>
            <a:ext cx="10904710" cy="6502558"/>
          </a:xfrm>
          <a:prstGeom prst="rect">
            <a:avLst/>
          </a:prstGeom>
        </p:spPr>
      </p:pic>
      <p:grpSp>
        <p:nvGrpSpPr>
          <p:cNvPr id="3" name="Group 3"/>
          <p:cNvGrpSpPr/>
          <p:nvPr/>
        </p:nvGrpSpPr>
        <p:grpSpPr>
          <a:xfrm>
            <a:off x="0" y="2636520"/>
            <a:ext cx="9753600" cy="2042160"/>
            <a:chOff x="0" y="0"/>
            <a:chExt cx="6186311" cy="1295259"/>
          </a:xfrm>
        </p:grpSpPr>
        <p:sp>
          <p:nvSpPr>
            <p:cNvPr id="4" name="Freeform 4"/>
            <p:cNvSpPr/>
            <p:nvPr/>
          </p:nvSpPr>
          <p:spPr>
            <a:xfrm>
              <a:off x="0" y="0"/>
              <a:ext cx="6186311" cy="1295259"/>
            </a:xfrm>
            <a:custGeom>
              <a:avLst/>
              <a:gdLst/>
              <a:ahLst/>
              <a:cxnLst/>
              <a:rect l="l" t="t" r="r" b="b"/>
              <a:pathLst>
                <a:path w="6186311" h="1295259">
                  <a:moveTo>
                    <a:pt x="0" y="0"/>
                  </a:moveTo>
                  <a:lnTo>
                    <a:pt x="6186311" y="0"/>
                  </a:lnTo>
                  <a:lnTo>
                    <a:pt x="6186311" y="1295259"/>
                  </a:lnTo>
                  <a:lnTo>
                    <a:pt x="0" y="1295259"/>
                  </a:lnTo>
                  <a:close/>
                </a:path>
              </a:pathLst>
            </a:custGeom>
            <a:solidFill>
              <a:srgbClr val="3D5577"/>
            </a:solidFill>
          </p:spPr>
        </p:sp>
      </p:grpSp>
      <p:sp>
        <p:nvSpPr>
          <p:cNvPr id="5" name="TextBox 5"/>
          <p:cNvSpPr txBox="1"/>
          <p:nvPr/>
        </p:nvSpPr>
        <p:spPr>
          <a:xfrm>
            <a:off x="1137920" y="2798264"/>
            <a:ext cx="5917610" cy="1661522"/>
          </a:xfrm>
          <a:prstGeom prst="rect">
            <a:avLst/>
          </a:prstGeom>
        </p:spPr>
        <p:txBody>
          <a:bodyPr lIns="0" tIns="0" rIns="0" bIns="0" rtlCol="0" anchor="t">
            <a:spAutoFit/>
          </a:bodyPr>
          <a:lstStyle/>
          <a:p>
            <a:pPr>
              <a:lnSpc>
                <a:spcPts val="4479"/>
              </a:lnSpc>
            </a:pPr>
            <a:r>
              <a:rPr lang="en-US" sz="3199">
                <a:solidFill>
                  <a:srgbClr val="FAFAFA"/>
                </a:solidFill>
                <a:latin typeface="Montserrat Classic"/>
              </a:rPr>
              <a:t>God takes care of His children at all times, especially hard times.               </a:t>
            </a:r>
          </a:p>
        </p:txBody>
      </p:sp>
      <p:grpSp>
        <p:nvGrpSpPr>
          <p:cNvPr id="6" name="Group 6"/>
          <p:cNvGrpSpPr>
            <a:grpSpLocks noChangeAspect="1"/>
          </p:cNvGrpSpPr>
          <p:nvPr/>
        </p:nvGrpSpPr>
        <p:grpSpPr>
          <a:xfrm>
            <a:off x="6390640" y="2138680"/>
            <a:ext cx="2337580" cy="3017520"/>
            <a:chOff x="0" y="0"/>
            <a:chExt cx="1934210" cy="2496820"/>
          </a:xfrm>
        </p:grpSpPr>
        <p:sp>
          <p:nvSpPr>
            <p:cNvPr id="7" name="Freeform 7"/>
            <p:cNvSpPr/>
            <p:nvPr/>
          </p:nvSpPr>
          <p:spPr>
            <a:xfrm>
              <a:off x="0" y="31750"/>
              <a:ext cx="1934210" cy="2346960"/>
            </a:xfrm>
            <a:custGeom>
              <a:avLst/>
              <a:gdLst/>
              <a:ahLst/>
              <a:cxnLst/>
              <a:rect l="l" t="t" r="r" b="b"/>
              <a:pathLst>
                <a:path w="1934210" h="2346960">
                  <a:moveTo>
                    <a:pt x="1934210" y="2346960"/>
                  </a:moveTo>
                  <a:lnTo>
                    <a:pt x="15240" y="2259330"/>
                  </a:lnTo>
                  <a:lnTo>
                    <a:pt x="0" y="74930"/>
                  </a:lnTo>
                  <a:lnTo>
                    <a:pt x="1934210" y="0"/>
                  </a:lnTo>
                  <a:close/>
                </a:path>
              </a:pathLst>
            </a:custGeom>
            <a:solidFill>
              <a:srgbClr val="BFBFBF"/>
            </a:solidFill>
          </p:spPr>
        </p:sp>
        <p:sp>
          <p:nvSpPr>
            <p:cNvPr id="8" name="Freeform 8"/>
            <p:cNvSpPr/>
            <p:nvPr/>
          </p:nvSpPr>
          <p:spPr>
            <a:xfrm>
              <a:off x="1789430" y="1270"/>
              <a:ext cx="125730" cy="2494280"/>
            </a:xfrm>
            <a:custGeom>
              <a:avLst/>
              <a:gdLst/>
              <a:ahLst/>
              <a:cxnLst/>
              <a:rect l="l" t="t" r="r" b="b"/>
              <a:pathLst>
                <a:path w="125730" h="2494280">
                  <a:moveTo>
                    <a:pt x="0" y="2494280"/>
                  </a:moveTo>
                  <a:lnTo>
                    <a:pt x="125730" y="2373630"/>
                  </a:lnTo>
                  <a:lnTo>
                    <a:pt x="125730" y="31750"/>
                  </a:lnTo>
                  <a:lnTo>
                    <a:pt x="0" y="0"/>
                  </a:lnTo>
                  <a:close/>
                </a:path>
              </a:pathLst>
            </a:custGeom>
            <a:solidFill>
              <a:srgbClr val="FAFAFA"/>
            </a:solidFill>
          </p:spPr>
        </p:sp>
        <p:sp>
          <p:nvSpPr>
            <p:cNvPr id="9" name="Freeform 9"/>
            <p:cNvSpPr/>
            <p:nvPr/>
          </p:nvSpPr>
          <p:spPr>
            <a:xfrm>
              <a:off x="0" y="0"/>
              <a:ext cx="1812290" cy="2496820"/>
            </a:xfrm>
            <a:custGeom>
              <a:avLst/>
              <a:gdLst/>
              <a:ahLst/>
              <a:cxnLst/>
              <a:rect l="l" t="t" r="r" b="b"/>
              <a:pathLst>
                <a:path w="1812290" h="2496820">
                  <a:moveTo>
                    <a:pt x="1812290" y="2496820"/>
                  </a:moveTo>
                  <a:lnTo>
                    <a:pt x="0" y="2404110"/>
                  </a:lnTo>
                  <a:lnTo>
                    <a:pt x="0" y="92710"/>
                  </a:lnTo>
                  <a:lnTo>
                    <a:pt x="1812290" y="0"/>
                  </a:lnTo>
                  <a:close/>
                </a:path>
              </a:pathLst>
            </a:custGeom>
            <a:solidFill>
              <a:srgbClr val="E9E9E9"/>
            </a:solidFill>
          </p:spPr>
        </p:sp>
        <p:sp>
          <p:nvSpPr>
            <p:cNvPr id="10" name="Freeform 10"/>
            <p:cNvSpPr/>
            <p:nvPr/>
          </p:nvSpPr>
          <p:spPr>
            <a:xfrm>
              <a:off x="31750" y="88900"/>
              <a:ext cx="31750" cy="2319020"/>
            </a:xfrm>
            <a:custGeom>
              <a:avLst/>
              <a:gdLst/>
              <a:ahLst/>
              <a:cxnLst/>
              <a:rect l="l" t="t" r="r" b="b"/>
              <a:pathLst>
                <a:path w="31750" h="2319020">
                  <a:moveTo>
                    <a:pt x="31750" y="2319020"/>
                  </a:moveTo>
                  <a:lnTo>
                    <a:pt x="0" y="2316480"/>
                  </a:lnTo>
                  <a:lnTo>
                    <a:pt x="0" y="2540"/>
                  </a:lnTo>
                  <a:lnTo>
                    <a:pt x="31750" y="0"/>
                  </a:lnTo>
                  <a:close/>
                </a:path>
              </a:pathLst>
            </a:custGeom>
            <a:solidFill>
              <a:srgbClr val="CCCCCC"/>
            </a:solidFill>
          </p:spPr>
        </p:sp>
        <p:sp>
          <p:nvSpPr>
            <p:cNvPr id="11" name="Freeform 11"/>
            <p:cNvSpPr/>
            <p:nvPr/>
          </p:nvSpPr>
          <p:spPr>
            <a:xfrm>
              <a:off x="114300" y="54610"/>
              <a:ext cx="1637030" cy="2387600"/>
            </a:xfrm>
            <a:custGeom>
              <a:avLst/>
              <a:gdLst/>
              <a:ahLst/>
              <a:cxnLst/>
              <a:rect l="l" t="t" r="r" b="b"/>
              <a:pathLst>
                <a:path w="1637030" h="2387600">
                  <a:moveTo>
                    <a:pt x="1637030" y="2387600"/>
                  </a:moveTo>
                  <a:lnTo>
                    <a:pt x="0" y="2307590"/>
                  </a:lnTo>
                  <a:lnTo>
                    <a:pt x="0" y="80010"/>
                  </a:lnTo>
                  <a:lnTo>
                    <a:pt x="1637030" y="0"/>
                  </a:lnTo>
                  <a:close/>
                </a:path>
              </a:pathLst>
            </a:custGeom>
            <a:blipFill>
              <a:blip r:embed="rId3"/>
              <a:stretch>
                <a:fillRect l="856" t="2187" r="4402" b="2187"/>
              </a:stretch>
            </a:blipFill>
          </p:spPr>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995680" y="1247824"/>
            <a:ext cx="7762241" cy="2243691"/>
          </a:xfrm>
          <a:prstGeom prst="rect">
            <a:avLst/>
          </a:prstGeom>
        </p:spPr>
        <p:txBody>
          <a:bodyPr lIns="0" tIns="0" rIns="0" bIns="0" rtlCol="0" anchor="t">
            <a:spAutoFit/>
          </a:bodyPr>
          <a:lstStyle/>
          <a:p>
            <a:pPr>
              <a:lnSpc>
                <a:spcPts val="4480"/>
              </a:lnSpc>
            </a:pPr>
            <a:r>
              <a:rPr lang="en-US" sz="3200" dirty="0">
                <a:solidFill>
                  <a:srgbClr val="000000"/>
                </a:solidFill>
                <a:latin typeface="Montserrat Classic"/>
              </a:rPr>
              <a:t>Then Moses said to Aaron, “Announce this to the entire community of Israel: ‘Present yourselves before the Lord, for he has heard your complaining.’”               </a:t>
            </a:r>
          </a:p>
        </p:txBody>
      </p:sp>
      <p:sp>
        <p:nvSpPr>
          <p:cNvPr id="3" name="TextBox 3"/>
          <p:cNvSpPr txBox="1"/>
          <p:nvPr/>
        </p:nvSpPr>
        <p:spPr>
          <a:xfrm>
            <a:off x="6489591" y="5155552"/>
            <a:ext cx="1830905" cy="592081"/>
          </a:xfrm>
          <a:prstGeom prst="rect">
            <a:avLst/>
          </a:prstGeom>
        </p:spPr>
        <p:txBody>
          <a:bodyPr lIns="0" tIns="0" rIns="0" bIns="0" rtlCol="0" anchor="t">
            <a:spAutoFit/>
          </a:bodyPr>
          <a:lstStyle/>
          <a:p>
            <a:pPr algn="ctr">
              <a:lnSpc>
                <a:spcPts val="4993"/>
              </a:lnSpc>
            </a:pPr>
            <a:r>
              <a:rPr lang="en-US" sz="3566" dirty="0">
                <a:solidFill>
                  <a:srgbClr val="000000"/>
                </a:solidFill>
                <a:latin typeface="Benedict"/>
              </a:rPr>
              <a:t>Exodus 16;9 </a:t>
            </a:r>
          </a:p>
        </p:txBody>
      </p:sp>
      <p:sp>
        <p:nvSpPr>
          <p:cNvPr id="4" name="TextBox 4"/>
          <p:cNvSpPr txBox="1"/>
          <p:nvPr/>
        </p:nvSpPr>
        <p:spPr>
          <a:xfrm>
            <a:off x="6233841" y="5638800"/>
            <a:ext cx="2342406" cy="264160"/>
          </a:xfrm>
          <a:prstGeom prst="rect">
            <a:avLst/>
          </a:prstGeom>
        </p:spPr>
        <p:txBody>
          <a:bodyPr lIns="0" tIns="0" rIns="0" bIns="0" rtlCol="0" anchor="t">
            <a:spAutoFit/>
          </a:bodyPr>
          <a:lstStyle/>
          <a:p>
            <a:pPr algn="ctr">
              <a:lnSpc>
                <a:spcPts val="2240"/>
              </a:lnSpc>
            </a:pPr>
            <a:r>
              <a:rPr lang="en-US" sz="1600">
                <a:solidFill>
                  <a:srgbClr val="000000"/>
                </a:solidFill>
                <a:latin typeface="Montserrat Classic"/>
              </a:rPr>
              <a:t>New Living Translation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9883" b="22504"/>
          <a:stretch>
            <a:fillRect/>
          </a:stretch>
        </p:blipFill>
        <p:spPr>
          <a:xfrm rot="-357832">
            <a:off x="294686" y="700359"/>
            <a:ext cx="10824487" cy="6236287"/>
          </a:xfrm>
          <a:prstGeom prst="rect">
            <a:avLst/>
          </a:prstGeom>
        </p:spPr>
      </p:pic>
      <p:grpSp>
        <p:nvGrpSpPr>
          <p:cNvPr id="3" name="Group 3"/>
          <p:cNvGrpSpPr/>
          <p:nvPr/>
        </p:nvGrpSpPr>
        <p:grpSpPr>
          <a:xfrm>
            <a:off x="0" y="2636520"/>
            <a:ext cx="9753600" cy="2042160"/>
            <a:chOff x="0" y="0"/>
            <a:chExt cx="6186311" cy="1295259"/>
          </a:xfrm>
        </p:grpSpPr>
        <p:sp>
          <p:nvSpPr>
            <p:cNvPr id="4" name="Freeform 4"/>
            <p:cNvSpPr/>
            <p:nvPr/>
          </p:nvSpPr>
          <p:spPr>
            <a:xfrm>
              <a:off x="0" y="0"/>
              <a:ext cx="6186311" cy="1295259"/>
            </a:xfrm>
            <a:custGeom>
              <a:avLst/>
              <a:gdLst/>
              <a:ahLst/>
              <a:cxnLst/>
              <a:rect l="l" t="t" r="r" b="b"/>
              <a:pathLst>
                <a:path w="6186311" h="1295259">
                  <a:moveTo>
                    <a:pt x="0" y="0"/>
                  </a:moveTo>
                  <a:lnTo>
                    <a:pt x="6186311" y="0"/>
                  </a:lnTo>
                  <a:lnTo>
                    <a:pt x="6186311" y="1295259"/>
                  </a:lnTo>
                  <a:lnTo>
                    <a:pt x="0" y="1295259"/>
                  </a:lnTo>
                  <a:close/>
                </a:path>
              </a:pathLst>
            </a:custGeom>
            <a:solidFill>
              <a:srgbClr val="3D5577"/>
            </a:solidFill>
          </p:spPr>
        </p:sp>
      </p:grpSp>
      <p:sp>
        <p:nvSpPr>
          <p:cNvPr id="5" name="TextBox 5"/>
          <p:cNvSpPr txBox="1"/>
          <p:nvPr/>
        </p:nvSpPr>
        <p:spPr>
          <a:xfrm>
            <a:off x="975360" y="2788104"/>
            <a:ext cx="5917610" cy="1661522"/>
          </a:xfrm>
          <a:prstGeom prst="rect">
            <a:avLst/>
          </a:prstGeom>
        </p:spPr>
        <p:txBody>
          <a:bodyPr lIns="0" tIns="0" rIns="0" bIns="0" rtlCol="0" anchor="t">
            <a:spAutoFit/>
          </a:bodyPr>
          <a:lstStyle/>
          <a:p>
            <a:pPr>
              <a:lnSpc>
                <a:spcPts val="4480"/>
              </a:lnSpc>
            </a:pPr>
            <a:r>
              <a:rPr lang="en-US" sz="3199">
                <a:solidFill>
                  <a:srgbClr val="FAFAFA"/>
                </a:solidFill>
                <a:latin typeface="Montserrat Classic"/>
              </a:rPr>
              <a:t>God is faithful to us even when we are unfaithful</a:t>
            </a:r>
          </a:p>
          <a:p>
            <a:pPr>
              <a:lnSpc>
                <a:spcPts val="4479"/>
              </a:lnSpc>
            </a:pPr>
            <a:r>
              <a:rPr lang="en-US" sz="3200">
                <a:solidFill>
                  <a:srgbClr val="FAFAFA"/>
                </a:solidFill>
                <a:latin typeface="Montserrat Classic"/>
              </a:rPr>
              <a:t>to</a:t>
            </a:r>
            <a:r>
              <a:rPr lang="en-US" sz="3199">
                <a:solidFill>
                  <a:srgbClr val="FAFAFA"/>
                </a:solidFill>
                <a:latin typeface="Montserrat Classic"/>
              </a:rPr>
              <a:t> Him.              </a:t>
            </a:r>
          </a:p>
        </p:txBody>
      </p:sp>
      <p:grpSp>
        <p:nvGrpSpPr>
          <p:cNvPr id="6" name="Group 6"/>
          <p:cNvGrpSpPr>
            <a:grpSpLocks noChangeAspect="1"/>
          </p:cNvGrpSpPr>
          <p:nvPr/>
        </p:nvGrpSpPr>
        <p:grpSpPr>
          <a:xfrm>
            <a:off x="6390640" y="2138680"/>
            <a:ext cx="2337580" cy="3017520"/>
            <a:chOff x="0" y="0"/>
            <a:chExt cx="1934210" cy="2496820"/>
          </a:xfrm>
        </p:grpSpPr>
        <p:sp>
          <p:nvSpPr>
            <p:cNvPr id="7" name="Freeform 7"/>
            <p:cNvSpPr/>
            <p:nvPr/>
          </p:nvSpPr>
          <p:spPr>
            <a:xfrm>
              <a:off x="0" y="31750"/>
              <a:ext cx="1934210" cy="2346960"/>
            </a:xfrm>
            <a:custGeom>
              <a:avLst/>
              <a:gdLst/>
              <a:ahLst/>
              <a:cxnLst/>
              <a:rect l="l" t="t" r="r" b="b"/>
              <a:pathLst>
                <a:path w="1934210" h="2346960">
                  <a:moveTo>
                    <a:pt x="1934210" y="2346960"/>
                  </a:moveTo>
                  <a:lnTo>
                    <a:pt x="15240" y="2259330"/>
                  </a:lnTo>
                  <a:lnTo>
                    <a:pt x="0" y="74930"/>
                  </a:lnTo>
                  <a:lnTo>
                    <a:pt x="1934210" y="0"/>
                  </a:lnTo>
                  <a:close/>
                </a:path>
              </a:pathLst>
            </a:custGeom>
            <a:solidFill>
              <a:srgbClr val="BFBFBF"/>
            </a:solidFill>
          </p:spPr>
        </p:sp>
        <p:sp>
          <p:nvSpPr>
            <p:cNvPr id="8" name="Freeform 8"/>
            <p:cNvSpPr/>
            <p:nvPr/>
          </p:nvSpPr>
          <p:spPr>
            <a:xfrm>
              <a:off x="1789430" y="1270"/>
              <a:ext cx="125730" cy="2494280"/>
            </a:xfrm>
            <a:custGeom>
              <a:avLst/>
              <a:gdLst/>
              <a:ahLst/>
              <a:cxnLst/>
              <a:rect l="l" t="t" r="r" b="b"/>
              <a:pathLst>
                <a:path w="125730" h="2494280">
                  <a:moveTo>
                    <a:pt x="0" y="2494280"/>
                  </a:moveTo>
                  <a:lnTo>
                    <a:pt x="125730" y="2373630"/>
                  </a:lnTo>
                  <a:lnTo>
                    <a:pt x="125730" y="31750"/>
                  </a:lnTo>
                  <a:lnTo>
                    <a:pt x="0" y="0"/>
                  </a:lnTo>
                  <a:close/>
                </a:path>
              </a:pathLst>
            </a:custGeom>
            <a:solidFill>
              <a:srgbClr val="FAFAFA"/>
            </a:solidFill>
          </p:spPr>
        </p:sp>
        <p:sp>
          <p:nvSpPr>
            <p:cNvPr id="9" name="Freeform 9"/>
            <p:cNvSpPr/>
            <p:nvPr/>
          </p:nvSpPr>
          <p:spPr>
            <a:xfrm>
              <a:off x="0" y="0"/>
              <a:ext cx="1812290" cy="2496820"/>
            </a:xfrm>
            <a:custGeom>
              <a:avLst/>
              <a:gdLst/>
              <a:ahLst/>
              <a:cxnLst/>
              <a:rect l="l" t="t" r="r" b="b"/>
              <a:pathLst>
                <a:path w="1812290" h="2496820">
                  <a:moveTo>
                    <a:pt x="1812290" y="2496820"/>
                  </a:moveTo>
                  <a:lnTo>
                    <a:pt x="0" y="2404110"/>
                  </a:lnTo>
                  <a:lnTo>
                    <a:pt x="0" y="92710"/>
                  </a:lnTo>
                  <a:lnTo>
                    <a:pt x="1812290" y="0"/>
                  </a:lnTo>
                  <a:close/>
                </a:path>
              </a:pathLst>
            </a:custGeom>
            <a:solidFill>
              <a:srgbClr val="E9E9E9"/>
            </a:solidFill>
          </p:spPr>
        </p:sp>
        <p:sp>
          <p:nvSpPr>
            <p:cNvPr id="10" name="Freeform 10"/>
            <p:cNvSpPr/>
            <p:nvPr/>
          </p:nvSpPr>
          <p:spPr>
            <a:xfrm>
              <a:off x="31750" y="88900"/>
              <a:ext cx="31750" cy="2319020"/>
            </a:xfrm>
            <a:custGeom>
              <a:avLst/>
              <a:gdLst/>
              <a:ahLst/>
              <a:cxnLst/>
              <a:rect l="l" t="t" r="r" b="b"/>
              <a:pathLst>
                <a:path w="31750" h="2319020">
                  <a:moveTo>
                    <a:pt x="31750" y="2319020"/>
                  </a:moveTo>
                  <a:lnTo>
                    <a:pt x="0" y="2316480"/>
                  </a:lnTo>
                  <a:lnTo>
                    <a:pt x="0" y="2540"/>
                  </a:lnTo>
                  <a:lnTo>
                    <a:pt x="31750" y="0"/>
                  </a:lnTo>
                  <a:close/>
                </a:path>
              </a:pathLst>
            </a:custGeom>
            <a:solidFill>
              <a:srgbClr val="CCCCCC"/>
            </a:solidFill>
          </p:spPr>
        </p:sp>
        <p:sp>
          <p:nvSpPr>
            <p:cNvPr id="11" name="Freeform 11"/>
            <p:cNvSpPr/>
            <p:nvPr/>
          </p:nvSpPr>
          <p:spPr>
            <a:xfrm>
              <a:off x="114300" y="54610"/>
              <a:ext cx="1637030" cy="2387600"/>
            </a:xfrm>
            <a:custGeom>
              <a:avLst/>
              <a:gdLst/>
              <a:ahLst/>
              <a:cxnLst/>
              <a:rect l="l" t="t" r="r" b="b"/>
              <a:pathLst>
                <a:path w="1637030" h="2387600">
                  <a:moveTo>
                    <a:pt x="1637030" y="2387600"/>
                  </a:moveTo>
                  <a:lnTo>
                    <a:pt x="0" y="2307590"/>
                  </a:lnTo>
                  <a:lnTo>
                    <a:pt x="0" y="80010"/>
                  </a:lnTo>
                  <a:lnTo>
                    <a:pt x="1637030" y="0"/>
                  </a:lnTo>
                  <a:close/>
                </a:path>
              </a:pathLst>
            </a:custGeom>
            <a:blipFill>
              <a:blip r:embed="rId3"/>
              <a:stretch>
                <a:fillRect l="856" t="2187" r="4402" b="2187"/>
              </a:stretch>
            </a:blipFill>
          </p:spPr>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178559" y="1243760"/>
            <a:ext cx="8051210" cy="2820772"/>
          </a:xfrm>
          <a:prstGeom prst="rect">
            <a:avLst/>
          </a:prstGeom>
        </p:spPr>
        <p:txBody>
          <a:bodyPr lIns="0" tIns="0" rIns="0" bIns="0" rtlCol="0" anchor="t">
            <a:spAutoFit/>
          </a:bodyPr>
          <a:lstStyle/>
          <a:p>
            <a:pPr>
              <a:lnSpc>
                <a:spcPts val="4485"/>
              </a:lnSpc>
            </a:pPr>
            <a:r>
              <a:rPr lang="en-US" sz="3200" dirty="0">
                <a:solidFill>
                  <a:srgbClr val="000000"/>
                </a:solidFill>
                <a:latin typeface="Montserrat Classic"/>
              </a:rPr>
              <a:t>And as Aaron spoke to the whole community of Israel, they looked out</a:t>
            </a:r>
          </a:p>
          <a:p>
            <a:pPr>
              <a:lnSpc>
                <a:spcPts val="4485"/>
              </a:lnSpc>
            </a:pPr>
            <a:r>
              <a:rPr lang="en-US" sz="3200" dirty="0">
                <a:solidFill>
                  <a:srgbClr val="000000"/>
                </a:solidFill>
                <a:latin typeface="Montserrat Classic"/>
              </a:rPr>
              <a:t>toward the wilderness. There they could see the awesome glory of the Lord in the cloud.              </a:t>
            </a:r>
          </a:p>
        </p:txBody>
      </p:sp>
      <p:sp>
        <p:nvSpPr>
          <p:cNvPr id="3" name="TextBox 3"/>
          <p:cNvSpPr txBox="1"/>
          <p:nvPr/>
        </p:nvSpPr>
        <p:spPr>
          <a:xfrm>
            <a:off x="6324600" y="5026192"/>
            <a:ext cx="1852643" cy="592081"/>
          </a:xfrm>
          <a:prstGeom prst="rect">
            <a:avLst/>
          </a:prstGeom>
        </p:spPr>
        <p:txBody>
          <a:bodyPr lIns="0" tIns="0" rIns="0" bIns="0" rtlCol="0" anchor="t">
            <a:spAutoFit/>
          </a:bodyPr>
          <a:lstStyle/>
          <a:p>
            <a:pPr algn="ctr">
              <a:lnSpc>
                <a:spcPts val="4993"/>
              </a:lnSpc>
            </a:pPr>
            <a:r>
              <a:rPr lang="en-US" sz="3566">
                <a:solidFill>
                  <a:srgbClr val="000000"/>
                </a:solidFill>
                <a:latin typeface="Benedict"/>
              </a:rPr>
              <a:t>Exodus 16;10</a:t>
            </a:r>
          </a:p>
        </p:txBody>
      </p:sp>
      <p:sp>
        <p:nvSpPr>
          <p:cNvPr id="4" name="TextBox 4"/>
          <p:cNvSpPr txBox="1"/>
          <p:nvPr/>
        </p:nvSpPr>
        <p:spPr>
          <a:xfrm>
            <a:off x="6172200" y="5486193"/>
            <a:ext cx="2342406" cy="264160"/>
          </a:xfrm>
          <a:prstGeom prst="rect">
            <a:avLst/>
          </a:prstGeom>
        </p:spPr>
        <p:txBody>
          <a:bodyPr lIns="0" tIns="0" rIns="0" bIns="0" rtlCol="0" anchor="t">
            <a:spAutoFit/>
          </a:bodyPr>
          <a:lstStyle/>
          <a:p>
            <a:pPr algn="ctr">
              <a:lnSpc>
                <a:spcPts val="2240"/>
              </a:lnSpc>
            </a:pPr>
            <a:r>
              <a:rPr lang="en-US" sz="1600" dirty="0">
                <a:solidFill>
                  <a:srgbClr val="000000"/>
                </a:solidFill>
                <a:latin typeface="Montserrat Classic"/>
              </a:rPr>
              <a:t>New Living Translation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990600" y="1219200"/>
            <a:ext cx="8010570" cy="3347174"/>
          </a:xfrm>
          <a:prstGeom prst="rect">
            <a:avLst/>
          </a:prstGeom>
        </p:spPr>
        <p:txBody>
          <a:bodyPr lIns="0" tIns="0" rIns="0" bIns="0" rtlCol="0" anchor="t">
            <a:spAutoFit/>
          </a:bodyPr>
          <a:lstStyle/>
          <a:p>
            <a:pPr>
              <a:lnSpc>
                <a:spcPts val="4480"/>
              </a:lnSpc>
            </a:pPr>
            <a:r>
              <a:rPr lang="en-US" sz="3200" dirty="0">
                <a:solidFill>
                  <a:srgbClr val="000000"/>
                </a:solidFill>
                <a:latin typeface="Montserrat Classic"/>
              </a:rPr>
              <a:t>"I have heard the Israelites’ complaints. Now tell them, ‘In the evening you will have meat to eat, and in the morning you will have all the bread you want. Then you will know that I am the Lord your God.’”            </a:t>
            </a:r>
          </a:p>
        </p:txBody>
      </p:sp>
      <p:sp>
        <p:nvSpPr>
          <p:cNvPr id="3" name="TextBox 3"/>
          <p:cNvSpPr txBox="1"/>
          <p:nvPr/>
        </p:nvSpPr>
        <p:spPr>
          <a:xfrm>
            <a:off x="6177366" y="5312387"/>
            <a:ext cx="2157769" cy="641201"/>
          </a:xfrm>
          <a:prstGeom prst="rect">
            <a:avLst/>
          </a:prstGeom>
        </p:spPr>
        <p:txBody>
          <a:bodyPr wrap="square" lIns="0" tIns="0" rIns="0" bIns="0" rtlCol="0" anchor="t">
            <a:spAutoFit/>
          </a:bodyPr>
          <a:lstStyle/>
          <a:p>
            <a:pPr algn="ctr">
              <a:lnSpc>
                <a:spcPts val="4993"/>
              </a:lnSpc>
            </a:pPr>
            <a:r>
              <a:rPr lang="en-US" sz="3566" dirty="0">
                <a:solidFill>
                  <a:srgbClr val="000000"/>
                </a:solidFill>
                <a:latin typeface="Benedict"/>
              </a:rPr>
              <a:t>Exodus 16;12</a:t>
            </a:r>
          </a:p>
        </p:txBody>
      </p:sp>
      <p:sp>
        <p:nvSpPr>
          <p:cNvPr id="4" name="TextBox 4"/>
          <p:cNvSpPr txBox="1"/>
          <p:nvPr/>
        </p:nvSpPr>
        <p:spPr>
          <a:xfrm>
            <a:off x="6172200" y="5831840"/>
            <a:ext cx="2342406" cy="264160"/>
          </a:xfrm>
          <a:prstGeom prst="rect">
            <a:avLst/>
          </a:prstGeom>
        </p:spPr>
        <p:txBody>
          <a:bodyPr lIns="0" tIns="0" rIns="0" bIns="0" rtlCol="0" anchor="t">
            <a:spAutoFit/>
          </a:bodyPr>
          <a:lstStyle/>
          <a:p>
            <a:pPr algn="ctr">
              <a:lnSpc>
                <a:spcPts val="2240"/>
              </a:lnSpc>
            </a:pPr>
            <a:r>
              <a:rPr lang="en-US" sz="1600" dirty="0">
                <a:solidFill>
                  <a:srgbClr val="000000"/>
                </a:solidFill>
                <a:latin typeface="Montserrat Classic"/>
              </a:rPr>
              <a:t>New Living Translation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4191000" y="2297629"/>
            <a:ext cx="4776962" cy="659861"/>
          </a:xfrm>
          <a:prstGeom prst="rect">
            <a:avLst/>
          </a:prstGeom>
        </p:spPr>
        <p:txBody>
          <a:bodyPr lIns="0" tIns="0" rIns="0" bIns="0" rtlCol="0" anchor="t">
            <a:spAutoFit/>
          </a:bodyPr>
          <a:lstStyle/>
          <a:p>
            <a:pPr>
              <a:lnSpc>
                <a:spcPts val="5818"/>
              </a:lnSpc>
            </a:pPr>
            <a:r>
              <a:rPr lang="en-US" sz="4100" dirty="0">
                <a:solidFill>
                  <a:srgbClr val="000000"/>
                </a:solidFill>
                <a:latin typeface="Montserrat Classic"/>
              </a:rPr>
              <a:t>THANKGETTING  </a:t>
            </a:r>
            <a:r>
              <a:rPr lang="en-US" sz="1583" dirty="0">
                <a:solidFill>
                  <a:srgbClr val="000000"/>
                </a:solidFill>
                <a:latin typeface="Montserrat Classic"/>
              </a:rPr>
              <a:t>         </a:t>
            </a:r>
          </a:p>
        </p:txBody>
      </p:sp>
      <p:sp>
        <p:nvSpPr>
          <p:cNvPr id="3" name="TextBox 3"/>
          <p:cNvSpPr txBox="1"/>
          <p:nvPr/>
        </p:nvSpPr>
        <p:spPr>
          <a:xfrm>
            <a:off x="5537420" y="3042453"/>
            <a:ext cx="1702596" cy="980907"/>
          </a:xfrm>
          <a:prstGeom prst="rect">
            <a:avLst/>
          </a:prstGeom>
        </p:spPr>
        <p:txBody>
          <a:bodyPr lIns="0" tIns="0" rIns="0" bIns="0" rtlCol="0" anchor="t">
            <a:spAutoFit/>
          </a:bodyPr>
          <a:lstStyle/>
          <a:p>
            <a:pPr algn="ctr">
              <a:lnSpc>
                <a:spcPts val="8089"/>
              </a:lnSpc>
            </a:pPr>
            <a:r>
              <a:rPr lang="en-US" sz="5778">
                <a:solidFill>
                  <a:srgbClr val="000000"/>
                </a:solidFill>
                <a:latin typeface="Benedict"/>
              </a:rPr>
              <a:t>versus</a:t>
            </a:r>
          </a:p>
        </p:txBody>
      </p:sp>
      <p:sp>
        <p:nvSpPr>
          <p:cNvPr id="4" name="TextBox 4"/>
          <p:cNvSpPr txBox="1"/>
          <p:nvPr/>
        </p:nvSpPr>
        <p:spPr>
          <a:xfrm>
            <a:off x="4430452" y="4108323"/>
            <a:ext cx="4772053" cy="708660"/>
          </a:xfrm>
          <a:prstGeom prst="rect">
            <a:avLst/>
          </a:prstGeom>
        </p:spPr>
        <p:txBody>
          <a:bodyPr lIns="0" tIns="0" rIns="0" bIns="0" rtlCol="0" anchor="t">
            <a:spAutoFit/>
          </a:bodyPr>
          <a:lstStyle/>
          <a:p>
            <a:pPr algn="just">
              <a:lnSpc>
                <a:spcPts val="5805"/>
              </a:lnSpc>
            </a:pPr>
            <a:r>
              <a:rPr lang="en-US" sz="4146" dirty="0">
                <a:solidFill>
                  <a:srgbClr val="000000"/>
                </a:solidFill>
                <a:latin typeface="Montserrat Classic"/>
              </a:rPr>
              <a:t>THANKGIVING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4343400" y="2148859"/>
            <a:ext cx="4427063" cy="1889235"/>
          </a:xfrm>
          <a:prstGeom prst="rect">
            <a:avLst/>
          </a:prstGeom>
        </p:spPr>
        <p:txBody>
          <a:bodyPr wrap="square" lIns="0" tIns="0" rIns="0" bIns="0" rtlCol="0" anchor="t">
            <a:spAutoFit/>
          </a:bodyPr>
          <a:lstStyle/>
          <a:p>
            <a:pPr>
              <a:lnSpc>
                <a:spcPts val="5102"/>
              </a:lnSpc>
            </a:pPr>
            <a:r>
              <a:rPr lang="en-US" sz="3644" dirty="0">
                <a:solidFill>
                  <a:srgbClr val="000000"/>
                </a:solidFill>
                <a:latin typeface="Montserrat Classic"/>
              </a:rPr>
              <a:t>Many seek the hand of God, but  few seek His                        </a:t>
            </a:r>
          </a:p>
        </p:txBody>
      </p:sp>
      <p:sp>
        <p:nvSpPr>
          <p:cNvPr id="3" name="TextBox 3"/>
          <p:cNvSpPr txBox="1"/>
          <p:nvPr/>
        </p:nvSpPr>
        <p:spPr>
          <a:xfrm>
            <a:off x="7162800" y="3287608"/>
            <a:ext cx="1209075" cy="1013098"/>
          </a:xfrm>
          <a:prstGeom prst="rect">
            <a:avLst/>
          </a:prstGeom>
        </p:spPr>
        <p:txBody>
          <a:bodyPr wrap="square" lIns="0" tIns="0" rIns="0" bIns="0" rtlCol="0" anchor="t">
            <a:spAutoFit/>
          </a:bodyPr>
          <a:lstStyle/>
          <a:p>
            <a:pPr algn="ctr">
              <a:lnSpc>
                <a:spcPts val="7946"/>
              </a:lnSpc>
            </a:pPr>
            <a:r>
              <a:rPr lang="en-US" sz="5676" dirty="0">
                <a:solidFill>
                  <a:srgbClr val="000000"/>
                </a:solidFill>
                <a:latin typeface="Benedict"/>
              </a:rPr>
              <a:t>face.</a:t>
            </a:r>
          </a:p>
        </p:txBody>
      </p:sp>
      <p:sp>
        <p:nvSpPr>
          <p:cNvPr id="4" name="TextBox 4"/>
          <p:cNvSpPr txBox="1"/>
          <p:nvPr/>
        </p:nvSpPr>
        <p:spPr>
          <a:xfrm>
            <a:off x="6556931" y="4300706"/>
            <a:ext cx="2590465" cy="357534"/>
          </a:xfrm>
          <a:prstGeom prst="rect">
            <a:avLst/>
          </a:prstGeom>
        </p:spPr>
        <p:txBody>
          <a:bodyPr lIns="0" tIns="0" rIns="0" bIns="0" rtlCol="0" anchor="t">
            <a:spAutoFit/>
          </a:bodyPr>
          <a:lstStyle/>
          <a:p>
            <a:pPr>
              <a:lnSpc>
                <a:spcPts val="3155"/>
              </a:lnSpc>
            </a:pPr>
            <a:r>
              <a:rPr lang="en-US" sz="2000" dirty="0">
                <a:solidFill>
                  <a:srgbClr val="000000"/>
                </a:solidFill>
                <a:latin typeface="Montserrat Classic"/>
              </a:rPr>
              <a:t>-Anonymous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275670" y="1211248"/>
            <a:ext cx="7746410" cy="3909058"/>
          </a:xfrm>
          <a:prstGeom prst="rect">
            <a:avLst/>
          </a:prstGeom>
        </p:spPr>
        <p:txBody>
          <a:bodyPr lIns="0" tIns="0" rIns="0" bIns="0" rtlCol="0" anchor="t">
            <a:spAutoFit/>
          </a:bodyPr>
          <a:lstStyle/>
          <a:p>
            <a:pPr>
              <a:lnSpc>
                <a:spcPts val="4479"/>
              </a:lnSpc>
            </a:pPr>
            <a:r>
              <a:rPr lang="en-US" sz="3199">
                <a:solidFill>
                  <a:srgbClr val="000000"/>
                </a:solidFill>
                <a:latin typeface="Montserrat Classic"/>
              </a:rPr>
              <a:t>"Much of contemporary Christianity makes God out to be our Best friend. And He is –But He’s so much more than that…We don’t need a convenient, compact God. We need the one who causes us to fall to our knees, who leaves us speechless,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235030" y="1143000"/>
            <a:ext cx="7527970" cy="3974934"/>
          </a:xfrm>
          <a:prstGeom prst="rect">
            <a:avLst/>
          </a:prstGeom>
        </p:spPr>
        <p:txBody>
          <a:bodyPr wrap="square" lIns="0" tIns="0" rIns="0" bIns="0" rtlCol="0" anchor="t">
            <a:spAutoFit/>
          </a:bodyPr>
          <a:lstStyle/>
          <a:p>
            <a:pPr>
              <a:lnSpc>
                <a:spcPts val="4480"/>
              </a:lnSpc>
            </a:pPr>
            <a:r>
              <a:rPr lang="en-US" sz="3200" dirty="0">
                <a:solidFill>
                  <a:srgbClr val="000000"/>
                </a:solidFill>
                <a:latin typeface="Montserrat Classic"/>
              </a:rPr>
              <a:t>...who makes our eyes shine with His fire and causes us to depart as changed persons.  </a:t>
            </a:r>
          </a:p>
          <a:p>
            <a:pPr>
              <a:lnSpc>
                <a:spcPts val="4480"/>
              </a:lnSpc>
            </a:pPr>
            <a:endParaRPr lang="en-US" sz="3200" dirty="0">
              <a:solidFill>
                <a:srgbClr val="000000"/>
              </a:solidFill>
              <a:latin typeface="Montserrat Classic"/>
            </a:endParaRPr>
          </a:p>
          <a:p>
            <a:pPr>
              <a:lnSpc>
                <a:spcPts val="4480"/>
              </a:lnSpc>
            </a:pPr>
            <a:r>
              <a:rPr lang="en-US" sz="3200" dirty="0">
                <a:solidFill>
                  <a:srgbClr val="000000"/>
                </a:solidFill>
                <a:latin typeface="Montserrat Classic"/>
              </a:rPr>
              <a:t>And we need that God every moment of every day. We need to rediscover our need for God.”      </a:t>
            </a:r>
          </a:p>
        </p:txBody>
      </p:sp>
      <p:sp>
        <p:nvSpPr>
          <p:cNvPr id="3" name="TextBox 3"/>
          <p:cNvSpPr txBox="1"/>
          <p:nvPr/>
        </p:nvSpPr>
        <p:spPr>
          <a:xfrm>
            <a:off x="4517141" y="5627965"/>
            <a:ext cx="4687819" cy="544235"/>
          </a:xfrm>
          <a:prstGeom prst="rect">
            <a:avLst/>
          </a:prstGeom>
        </p:spPr>
        <p:txBody>
          <a:bodyPr lIns="0" tIns="0" rIns="0" bIns="0" rtlCol="0" anchor="t">
            <a:spAutoFit/>
          </a:bodyPr>
          <a:lstStyle/>
          <a:p>
            <a:pPr algn="ctr">
              <a:lnSpc>
                <a:spcPts val="4481"/>
              </a:lnSpc>
            </a:pPr>
            <a:r>
              <a:rPr lang="en-US" sz="3201" dirty="0">
                <a:solidFill>
                  <a:srgbClr val="000000"/>
                </a:solidFill>
                <a:latin typeface="Benedict"/>
              </a:rPr>
              <a:t>David Jeremiah - My Heart's Desire.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295400" y="1219200"/>
            <a:ext cx="6466250" cy="2785290"/>
          </a:xfrm>
          <a:prstGeom prst="rect">
            <a:avLst/>
          </a:prstGeom>
        </p:spPr>
        <p:txBody>
          <a:bodyPr lIns="0" tIns="0" rIns="0" bIns="0" rtlCol="0" anchor="t">
            <a:spAutoFit/>
          </a:bodyPr>
          <a:lstStyle/>
          <a:p>
            <a:pPr>
              <a:lnSpc>
                <a:spcPts val="4479"/>
              </a:lnSpc>
            </a:pPr>
            <a:r>
              <a:rPr lang="en-US" sz="3199" dirty="0">
                <a:solidFill>
                  <a:srgbClr val="000000"/>
                </a:solidFill>
                <a:latin typeface="Montserrat Classic"/>
              </a:rPr>
              <a:t>No one like you, Oh Lord; you are great, and your name is mighty in power. Who should not revere you, O kinds of the nations. This is your due.   </a:t>
            </a:r>
          </a:p>
        </p:txBody>
      </p:sp>
      <p:sp>
        <p:nvSpPr>
          <p:cNvPr id="3" name="TextBox 3"/>
          <p:cNvSpPr txBox="1"/>
          <p:nvPr/>
        </p:nvSpPr>
        <p:spPr>
          <a:xfrm>
            <a:off x="5334000" y="5029200"/>
            <a:ext cx="2554219" cy="544235"/>
          </a:xfrm>
          <a:prstGeom prst="rect">
            <a:avLst/>
          </a:prstGeom>
        </p:spPr>
        <p:txBody>
          <a:bodyPr lIns="0" tIns="0" rIns="0" bIns="0" rtlCol="0" anchor="t">
            <a:spAutoFit/>
          </a:bodyPr>
          <a:lstStyle/>
          <a:p>
            <a:pPr algn="ctr">
              <a:lnSpc>
                <a:spcPts val="4481"/>
              </a:lnSpc>
            </a:pPr>
            <a:r>
              <a:rPr lang="en-US" sz="3201" dirty="0">
                <a:solidFill>
                  <a:srgbClr val="000000"/>
                </a:solidFill>
                <a:latin typeface="Benedict"/>
              </a:rPr>
              <a:t>Jeremiah 10:6-7</a:t>
            </a:r>
          </a:p>
        </p:txBody>
      </p:sp>
      <p:sp>
        <p:nvSpPr>
          <p:cNvPr id="4" name="TextBox 4"/>
          <p:cNvSpPr txBox="1"/>
          <p:nvPr/>
        </p:nvSpPr>
        <p:spPr>
          <a:xfrm>
            <a:off x="5334000" y="5441355"/>
            <a:ext cx="2554219" cy="264160"/>
          </a:xfrm>
          <a:prstGeom prst="rect">
            <a:avLst/>
          </a:prstGeom>
        </p:spPr>
        <p:txBody>
          <a:bodyPr lIns="0" tIns="0" rIns="0" bIns="0" rtlCol="0" anchor="t">
            <a:spAutoFit/>
          </a:bodyPr>
          <a:lstStyle/>
          <a:p>
            <a:pPr algn="ctr">
              <a:lnSpc>
                <a:spcPts val="2240"/>
              </a:lnSpc>
            </a:pPr>
            <a:r>
              <a:rPr lang="en-US" sz="1600" dirty="0">
                <a:solidFill>
                  <a:srgbClr val="000000"/>
                </a:solidFill>
                <a:latin typeface="Montserrat Classic"/>
              </a:rPr>
              <a:t>New Living Translation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447800" y="1575824"/>
            <a:ext cx="6466250" cy="1661522"/>
          </a:xfrm>
          <a:prstGeom prst="rect">
            <a:avLst/>
          </a:prstGeom>
        </p:spPr>
        <p:txBody>
          <a:bodyPr lIns="0" tIns="0" rIns="0" bIns="0" rtlCol="0" anchor="t">
            <a:spAutoFit/>
          </a:bodyPr>
          <a:lstStyle/>
          <a:p>
            <a:pPr>
              <a:lnSpc>
                <a:spcPts val="4479"/>
              </a:lnSpc>
            </a:pPr>
            <a:r>
              <a:rPr lang="en-US" sz="3199" dirty="0">
                <a:solidFill>
                  <a:srgbClr val="000000"/>
                </a:solidFill>
                <a:latin typeface="Montserrat Classic"/>
              </a:rPr>
              <a:t>When the dew evaporated, a flaky substance as fine as frost blanketed the ground.   </a:t>
            </a:r>
          </a:p>
        </p:txBody>
      </p:sp>
      <p:sp>
        <p:nvSpPr>
          <p:cNvPr id="3" name="TextBox 3"/>
          <p:cNvSpPr txBox="1"/>
          <p:nvPr/>
        </p:nvSpPr>
        <p:spPr>
          <a:xfrm>
            <a:off x="5540126" y="5012282"/>
            <a:ext cx="2554219" cy="544235"/>
          </a:xfrm>
          <a:prstGeom prst="rect">
            <a:avLst/>
          </a:prstGeom>
        </p:spPr>
        <p:txBody>
          <a:bodyPr lIns="0" tIns="0" rIns="0" bIns="0" rtlCol="0" anchor="t">
            <a:spAutoFit/>
          </a:bodyPr>
          <a:lstStyle/>
          <a:p>
            <a:pPr algn="ctr">
              <a:lnSpc>
                <a:spcPts val="4481"/>
              </a:lnSpc>
            </a:pPr>
            <a:r>
              <a:rPr lang="en-US" sz="3201" dirty="0">
                <a:solidFill>
                  <a:srgbClr val="000000"/>
                </a:solidFill>
                <a:latin typeface="Benedict"/>
              </a:rPr>
              <a:t>Exodus 16:14</a:t>
            </a:r>
          </a:p>
        </p:txBody>
      </p:sp>
      <p:sp>
        <p:nvSpPr>
          <p:cNvPr id="4" name="TextBox 4"/>
          <p:cNvSpPr txBox="1"/>
          <p:nvPr/>
        </p:nvSpPr>
        <p:spPr>
          <a:xfrm>
            <a:off x="5540126" y="5445101"/>
            <a:ext cx="2554219" cy="264160"/>
          </a:xfrm>
          <a:prstGeom prst="rect">
            <a:avLst/>
          </a:prstGeom>
        </p:spPr>
        <p:txBody>
          <a:bodyPr lIns="0" tIns="0" rIns="0" bIns="0" rtlCol="0" anchor="t">
            <a:spAutoFit/>
          </a:bodyPr>
          <a:lstStyle/>
          <a:p>
            <a:pPr algn="ctr">
              <a:lnSpc>
                <a:spcPts val="2240"/>
              </a:lnSpc>
            </a:pPr>
            <a:r>
              <a:rPr lang="en-US" sz="1600">
                <a:solidFill>
                  <a:srgbClr val="000000"/>
                </a:solidFill>
                <a:latin typeface="Montserrat Classic"/>
              </a:rPr>
              <a:t>New Living Translation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219200" y="1143465"/>
            <a:ext cx="7624490" cy="3397853"/>
          </a:xfrm>
          <a:prstGeom prst="rect">
            <a:avLst/>
          </a:prstGeom>
        </p:spPr>
        <p:txBody>
          <a:bodyPr lIns="0" tIns="0" rIns="0" bIns="0" rtlCol="0" anchor="t">
            <a:spAutoFit/>
          </a:bodyPr>
          <a:lstStyle/>
          <a:p>
            <a:pPr>
              <a:lnSpc>
                <a:spcPts val="4485"/>
              </a:lnSpc>
            </a:pPr>
            <a:r>
              <a:rPr lang="en-US" sz="3200" dirty="0">
                <a:solidFill>
                  <a:srgbClr val="000000"/>
                </a:solidFill>
                <a:latin typeface="Montserrat Classic"/>
              </a:rPr>
              <a:t>But when they measured it out, everyone had just enough. Those who gathered a lot had nothing left over, and those who gathered only a little had enough. Each family had just what it needed.  </a:t>
            </a:r>
          </a:p>
        </p:txBody>
      </p:sp>
      <p:sp>
        <p:nvSpPr>
          <p:cNvPr id="3" name="TextBox 3"/>
          <p:cNvSpPr txBox="1"/>
          <p:nvPr/>
        </p:nvSpPr>
        <p:spPr>
          <a:xfrm>
            <a:off x="5622549" y="5495420"/>
            <a:ext cx="2554219" cy="544235"/>
          </a:xfrm>
          <a:prstGeom prst="rect">
            <a:avLst/>
          </a:prstGeom>
        </p:spPr>
        <p:txBody>
          <a:bodyPr lIns="0" tIns="0" rIns="0" bIns="0" rtlCol="0" anchor="t">
            <a:spAutoFit/>
          </a:bodyPr>
          <a:lstStyle/>
          <a:p>
            <a:pPr algn="ctr">
              <a:lnSpc>
                <a:spcPts val="4481"/>
              </a:lnSpc>
            </a:pPr>
            <a:r>
              <a:rPr lang="en-US" sz="3201" dirty="0">
                <a:solidFill>
                  <a:srgbClr val="000000"/>
                </a:solidFill>
                <a:latin typeface="Benedict"/>
              </a:rPr>
              <a:t>Exodus 16:18</a:t>
            </a:r>
          </a:p>
        </p:txBody>
      </p:sp>
      <p:sp>
        <p:nvSpPr>
          <p:cNvPr id="4" name="TextBox 4"/>
          <p:cNvSpPr txBox="1"/>
          <p:nvPr/>
        </p:nvSpPr>
        <p:spPr>
          <a:xfrm>
            <a:off x="5622549" y="5907575"/>
            <a:ext cx="2554219" cy="264160"/>
          </a:xfrm>
          <a:prstGeom prst="rect">
            <a:avLst/>
          </a:prstGeom>
        </p:spPr>
        <p:txBody>
          <a:bodyPr lIns="0" tIns="0" rIns="0" bIns="0" rtlCol="0" anchor="t">
            <a:spAutoFit/>
          </a:bodyPr>
          <a:lstStyle/>
          <a:p>
            <a:pPr algn="ctr">
              <a:lnSpc>
                <a:spcPts val="2240"/>
              </a:lnSpc>
            </a:pPr>
            <a:r>
              <a:rPr lang="en-US" sz="1600">
                <a:solidFill>
                  <a:srgbClr val="000000"/>
                </a:solidFill>
                <a:latin typeface="Montserrat Classic"/>
              </a:rPr>
              <a:t>New Living Translation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9883" b="26337"/>
          <a:stretch>
            <a:fillRect/>
          </a:stretch>
        </p:blipFill>
        <p:spPr>
          <a:xfrm rot="-300547">
            <a:off x="-1301" y="508146"/>
            <a:ext cx="11919867" cy="6410396"/>
          </a:xfrm>
          <a:prstGeom prst="rect">
            <a:avLst/>
          </a:prstGeom>
        </p:spPr>
      </p:pic>
      <p:grpSp>
        <p:nvGrpSpPr>
          <p:cNvPr id="3" name="Group 3"/>
          <p:cNvGrpSpPr/>
          <p:nvPr/>
        </p:nvGrpSpPr>
        <p:grpSpPr>
          <a:xfrm>
            <a:off x="0" y="2636520"/>
            <a:ext cx="9753600" cy="2042160"/>
            <a:chOff x="0" y="0"/>
            <a:chExt cx="6186311" cy="1295259"/>
          </a:xfrm>
        </p:grpSpPr>
        <p:sp>
          <p:nvSpPr>
            <p:cNvPr id="4" name="Freeform 4"/>
            <p:cNvSpPr/>
            <p:nvPr/>
          </p:nvSpPr>
          <p:spPr>
            <a:xfrm>
              <a:off x="0" y="0"/>
              <a:ext cx="6186311" cy="1295259"/>
            </a:xfrm>
            <a:custGeom>
              <a:avLst/>
              <a:gdLst/>
              <a:ahLst/>
              <a:cxnLst/>
              <a:rect l="l" t="t" r="r" b="b"/>
              <a:pathLst>
                <a:path w="6186311" h="1295259">
                  <a:moveTo>
                    <a:pt x="0" y="0"/>
                  </a:moveTo>
                  <a:lnTo>
                    <a:pt x="6186311" y="0"/>
                  </a:lnTo>
                  <a:lnTo>
                    <a:pt x="6186311" y="1295259"/>
                  </a:lnTo>
                  <a:lnTo>
                    <a:pt x="0" y="1295259"/>
                  </a:lnTo>
                  <a:close/>
                </a:path>
              </a:pathLst>
            </a:custGeom>
            <a:solidFill>
              <a:srgbClr val="3D5577"/>
            </a:solidFill>
          </p:spPr>
        </p:sp>
      </p:grpSp>
      <p:sp>
        <p:nvSpPr>
          <p:cNvPr id="5" name="TextBox 5"/>
          <p:cNvSpPr txBox="1"/>
          <p:nvPr/>
        </p:nvSpPr>
        <p:spPr>
          <a:xfrm>
            <a:off x="975360" y="2788104"/>
            <a:ext cx="7177450" cy="1661522"/>
          </a:xfrm>
          <a:prstGeom prst="rect">
            <a:avLst/>
          </a:prstGeom>
        </p:spPr>
        <p:txBody>
          <a:bodyPr lIns="0" tIns="0" rIns="0" bIns="0" rtlCol="0" anchor="t">
            <a:spAutoFit/>
          </a:bodyPr>
          <a:lstStyle/>
          <a:p>
            <a:pPr marL="690880" lvl="1" indent="-345440">
              <a:lnSpc>
                <a:spcPts val="4480"/>
              </a:lnSpc>
              <a:buFont typeface="Arial"/>
              <a:buChar char="•"/>
            </a:pPr>
            <a:r>
              <a:rPr lang="en-US" sz="3200">
                <a:solidFill>
                  <a:srgbClr val="FAFAFA"/>
                </a:solidFill>
                <a:latin typeface="Montserrat Classic"/>
              </a:rPr>
              <a:t>No paycheck</a:t>
            </a:r>
          </a:p>
          <a:p>
            <a:pPr marL="690880" lvl="1" indent="-345440">
              <a:lnSpc>
                <a:spcPts val="4480"/>
              </a:lnSpc>
              <a:buFont typeface="Arial"/>
              <a:buChar char="•"/>
            </a:pPr>
            <a:r>
              <a:rPr lang="en-US" sz="3200">
                <a:solidFill>
                  <a:srgbClr val="FAFAFA"/>
                </a:solidFill>
                <a:latin typeface="Montserrat Classic"/>
              </a:rPr>
              <a:t>No jobs</a:t>
            </a:r>
          </a:p>
          <a:p>
            <a:pPr marL="690880" lvl="1" indent="-345440">
              <a:lnSpc>
                <a:spcPts val="4480"/>
              </a:lnSpc>
              <a:buFont typeface="Arial"/>
              <a:buChar char="•"/>
            </a:pPr>
            <a:r>
              <a:rPr lang="en-US" sz="3200">
                <a:solidFill>
                  <a:srgbClr val="FAFAFA"/>
                </a:solidFill>
                <a:latin typeface="Montserrat Classic"/>
              </a:rPr>
              <a:t>No  Clicklist/Grocery Pick-up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064555" y="969694"/>
            <a:ext cx="7624490" cy="4054373"/>
          </a:xfrm>
          <a:prstGeom prst="rect">
            <a:avLst/>
          </a:prstGeom>
        </p:spPr>
        <p:txBody>
          <a:bodyPr lIns="0" tIns="0" rIns="0" bIns="0" rtlCol="0" anchor="t">
            <a:spAutoFit/>
          </a:bodyPr>
          <a:lstStyle/>
          <a:p>
            <a:pPr>
              <a:lnSpc>
                <a:spcPts val="4480"/>
              </a:lnSpc>
            </a:pPr>
            <a:r>
              <a:rPr lang="en-US" sz="3200">
                <a:solidFill>
                  <a:srgbClr val="000000"/>
                </a:solidFill>
                <a:latin typeface="Montserrat Classic"/>
              </a:rPr>
              <a:t>Then Moses told them, “Do not keep any of it until morning.”</a:t>
            </a:r>
          </a:p>
          <a:p>
            <a:pPr>
              <a:lnSpc>
                <a:spcPts val="1194"/>
              </a:lnSpc>
            </a:pPr>
            <a:endParaRPr lang="en-US" sz="3200">
              <a:solidFill>
                <a:srgbClr val="000000"/>
              </a:solidFill>
              <a:latin typeface="Montserrat Classic"/>
            </a:endParaRPr>
          </a:p>
          <a:p>
            <a:pPr>
              <a:lnSpc>
                <a:spcPts val="4480"/>
              </a:lnSpc>
            </a:pPr>
            <a:r>
              <a:rPr lang="en-US" sz="3200">
                <a:solidFill>
                  <a:srgbClr val="000000"/>
                </a:solidFill>
                <a:latin typeface="Montserrat Classic"/>
              </a:rPr>
              <a:t>But some of them didn’t listen and kept some of it until morning. But by then it was full of maggots and had a terrible smell. Moses was very angry with them. </a:t>
            </a:r>
          </a:p>
        </p:txBody>
      </p:sp>
      <p:sp>
        <p:nvSpPr>
          <p:cNvPr id="3" name="TextBox 3"/>
          <p:cNvSpPr txBox="1"/>
          <p:nvPr/>
        </p:nvSpPr>
        <p:spPr>
          <a:xfrm>
            <a:off x="5963925" y="5444026"/>
            <a:ext cx="2554219" cy="544235"/>
          </a:xfrm>
          <a:prstGeom prst="rect">
            <a:avLst/>
          </a:prstGeom>
        </p:spPr>
        <p:txBody>
          <a:bodyPr lIns="0" tIns="0" rIns="0" bIns="0" rtlCol="0" anchor="t">
            <a:spAutoFit/>
          </a:bodyPr>
          <a:lstStyle/>
          <a:p>
            <a:pPr algn="ctr">
              <a:lnSpc>
                <a:spcPts val="4481"/>
              </a:lnSpc>
            </a:pPr>
            <a:r>
              <a:rPr lang="en-US" sz="3201">
                <a:solidFill>
                  <a:srgbClr val="000000"/>
                </a:solidFill>
                <a:latin typeface="Benedict"/>
              </a:rPr>
              <a:t>Exodus 16:19-20</a:t>
            </a:r>
          </a:p>
        </p:txBody>
      </p:sp>
      <p:sp>
        <p:nvSpPr>
          <p:cNvPr id="4" name="TextBox 4"/>
          <p:cNvSpPr txBox="1"/>
          <p:nvPr/>
        </p:nvSpPr>
        <p:spPr>
          <a:xfrm>
            <a:off x="5963925" y="5841893"/>
            <a:ext cx="2554219" cy="264160"/>
          </a:xfrm>
          <a:prstGeom prst="rect">
            <a:avLst/>
          </a:prstGeom>
        </p:spPr>
        <p:txBody>
          <a:bodyPr lIns="0" tIns="0" rIns="0" bIns="0" rtlCol="0" anchor="t">
            <a:spAutoFit/>
          </a:bodyPr>
          <a:lstStyle/>
          <a:p>
            <a:pPr algn="ctr">
              <a:lnSpc>
                <a:spcPts val="2240"/>
              </a:lnSpc>
            </a:pPr>
            <a:r>
              <a:rPr lang="en-US" sz="1600">
                <a:solidFill>
                  <a:srgbClr val="000000"/>
                </a:solidFill>
                <a:latin typeface="Montserrat Classic"/>
              </a:rPr>
              <a:t>New Living Translation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5069174" y="1952871"/>
            <a:ext cx="3434080" cy="2605811"/>
          </a:xfrm>
          <a:prstGeom prst="rect">
            <a:avLst/>
          </a:prstGeom>
        </p:spPr>
        <p:txBody>
          <a:bodyPr lIns="0" tIns="0" rIns="0" bIns="0" rtlCol="0" anchor="t">
            <a:spAutoFit/>
          </a:bodyPr>
          <a:lstStyle/>
          <a:p>
            <a:pPr>
              <a:lnSpc>
                <a:spcPts val="5647"/>
              </a:lnSpc>
            </a:pPr>
            <a:r>
              <a:rPr lang="en-US" sz="4033">
                <a:solidFill>
                  <a:srgbClr val="000000"/>
                </a:solidFill>
                <a:latin typeface="Montserrat Classic"/>
              </a:rPr>
              <a:t>Put on Your </a:t>
            </a:r>
          </a:p>
          <a:p>
            <a:pPr>
              <a:lnSpc>
                <a:spcPts val="5647"/>
              </a:lnSpc>
            </a:pPr>
            <a:endParaRPr lang="en-US" sz="4033">
              <a:solidFill>
                <a:srgbClr val="000000"/>
              </a:solidFill>
              <a:latin typeface="Montserrat Classic"/>
            </a:endParaRPr>
          </a:p>
          <a:p>
            <a:pPr>
              <a:lnSpc>
                <a:spcPts val="3948"/>
              </a:lnSpc>
            </a:pPr>
            <a:endParaRPr lang="en-US" sz="4033">
              <a:solidFill>
                <a:srgbClr val="000000"/>
              </a:solidFill>
              <a:latin typeface="Montserrat Classic"/>
            </a:endParaRPr>
          </a:p>
          <a:p>
            <a:pPr>
              <a:lnSpc>
                <a:spcPts val="5647"/>
              </a:lnSpc>
            </a:pPr>
            <a:r>
              <a:rPr lang="en-US" sz="4033">
                <a:solidFill>
                  <a:srgbClr val="000000"/>
                </a:solidFill>
                <a:latin typeface="Montserrat Classic"/>
              </a:rPr>
              <a:t>Glasses</a:t>
            </a:r>
          </a:p>
        </p:txBody>
      </p:sp>
      <p:sp>
        <p:nvSpPr>
          <p:cNvPr id="3" name="TextBox 3"/>
          <p:cNvSpPr txBox="1"/>
          <p:nvPr/>
        </p:nvSpPr>
        <p:spPr>
          <a:xfrm>
            <a:off x="4713766" y="2710599"/>
            <a:ext cx="3433648" cy="1503403"/>
          </a:xfrm>
          <a:prstGeom prst="rect">
            <a:avLst/>
          </a:prstGeom>
        </p:spPr>
        <p:txBody>
          <a:bodyPr lIns="0" tIns="0" rIns="0" bIns="0" rtlCol="0" anchor="t">
            <a:spAutoFit/>
          </a:bodyPr>
          <a:lstStyle/>
          <a:p>
            <a:pPr algn="ctr">
              <a:lnSpc>
                <a:spcPts val="12256"/>
              </a:lnSpc>
            </a:pPr>
            <a:r>
              <a:rPr lang="en-US" sz="8754">
                <a:solidFill>
                  <a:srgbClr val="000000"/>
                </a:solidFill>
                <a:latin typeface="Benedict"/>
              </a:rPr>
              <a:t>Gratitude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8E6E8"/>
        </a:solidFill>
        <a:effectLst/>
      </p:bgPr>
    </p:bg>
    <p:spTree>
      <p:nvGrpSpPr>
        <p:cNvPr id="1" name=""/>
        <p:cNvGrpSpPr/>
        <p:nvPr/>
      </p:nvGrpSpPr>
      <p:grpSpPr>
        <a:xfrm>
          <a:off x="0" y="0"/>
          <a:ext cx="0" cy="0"/>
          <a:chOff x="0" y="0"/>
          <a:chExt cx="0" cy="0"/>
        </a:xfrm>
      </p:grpSpPr>
      <p:sp>
        <p:nvSpPr>
          <p:cNvPr id="2" name="TextBox 2"/>
          <p:cNvSpPr txBox="1"/>
          <p:nvPr/>
        </p:nvSpPr>
        <p:spPr>
          <a:xfrm>
            <a:off x="1276940" y="1212536"/>
            <a:ext cx="7257460" cy="3397853"/>
          </a:xfrm>
          <a:prstGeom prst="rect">
            <a:avLst/>
          </a:prstGeom>
        </p:spPr>
        <p:txBody>
          <a:bodyPr wrap="square" lIns="0" tIns="0" rIns="0" bIns="0" rtlCol="0" anchor="t">
            <a:spAutoFit/>
          </a:bodyPr>
          <a:lstStyle/>
          <a:p>
            <a:pPr>
              <a:lnSpc>
                <a:spcPts val="4480"/>
              </a:lnSpc>
            </a:pPr>
            <a:r>
              <a:rPr lang="en-US" sz="3200" dirty="0">
                <a:solidFill>
                  <a:srgbClr val="000000"/>
                </a:solidFill>
                <a:latin typeface="Montserrat Classic"/>
              </a:rPr>
              <a:t>Moses said to Aaron, “Get a jar and fill it with two quarts of manna.</a:t>
            </a:r>
          </a:p>
          <a:p>
            <a:pPr>
              <a:lnSpc>
                <a:spcPts val="4480"/>
              </a:lnSpc>
            </a:pPr>
            <a:endParaRPr lang="en-US" sz="3200" dirty="0">
              <a:solidFill>
                <a:srgbClr val="000000"/>
              </a:solidFill>
              <a:latin typeface="Montserrat Classic"/>
            </a:endParaRPr>
          </a:p>
          <a:p>
            <a:pPr>
              <a:lnSpc>
                <a:spcPts val="4480"/>
              </a:lnSpc>
            </a:pPr>
            <a:r>
              <a:rPr lang="en-US" sz="3200" dirty="0">
                <a:solidFill>
                  <a:srgbClr val="000000"/>
                </a:solidFill>
                <a:latin typeface="Montserrat Classic"/>
              </a:rPr>
              <a:t>Then put it in a sacred place before the Lord to preserve it for all future</a:t>
            </a:r>
          </a:p>
          <a:p>
            <a:pPr>
              <a:lnSpc>
                <a:spcPts val="4480"/>
              </a:lnSpc>
            </a:pPr>
            <a:r>
              <a:rPr lang="en-US" sz="3200" dirty="0">
                <a:solidFill>
                  <a:srgbClr val="000000"/>
                </a:solidFill>
                <a:latin typeface="Montserrat Classic"/>
              </a:rPr>
              <a:t>generations.”</a:t>
            </a:r>
          </a:p>
        </p:txBody>
      </p:sp>
      <p:sp>
        <p:nvSpPr>
          <p:cNvPr id="3" name="TextBox 3"/>
          <p:cNvSpPr txBox="1"/>
          <p:nvPr/>
        </p:nvSpPr>
        <p:spPr>
          <a:xfrm>
            <a:off x="5878581" y="5264237"/>
            <a:ext cx="2554219" cy="544235"/>
          </a:xfrm>
          <a:prstGeom prst="rect">
            <a:avLst/>
          </a:prstGeom>
        </p:spPr>
        <p:txBody>
          <a:bodyPr lIns="0" tIns="0" rIns="0" bIns="0" rtlCol="0" anchor="t">
            <a:spAutoFit/>
          </a:bodyPr>
          <a:lstStyle/>
          <a:p>
            <a:pPr algn="ctr">
              <a:lnSpc>
                <a:spcPts val="4481"/>
              </a:lnSpc>
            </a:pPr>
            <a:r>
              <a:rPr lang="en-US" sz="3201">
                <a:solidFill>
                  <a:srgbClr val="000000"/>
                </a:solidFill>
                <a:latin typeface="Benedict"/>
              </a:rPr>
              <a:t>Exodus 16:32</a:t>
            </a:r>
          </a:p>
        </p:txBody>
      </p:sp>
      <p:sp>
        <p:nvSpPr>
          <p:cNvPr id="4" name="TextBox 4"/>
          <p:cNvSpPr txBox="1"/>
          <p:nvPr/>
        </p:nvSpPr>
        <p:spPr>
          <a:xfrm>
            <a:off x="5878581" y="5662104"/>
            <a:ext cx="2554219" cy="264160"/>
          </a:xfrm>
          <a:prstGeom prst="rect">
            <a:avLst/>
          </a:prstGeom>
        </p:spPr>
        <p:txBody>
          <a:bodyPr lIns="0" tIns="0" rIns="0" bIns="0" rtlCol="0" anchor="t">
            <a:spAutoFit/>
          </a:bodyPr>
          <a:lstStyle/>
          <a:p>
            <a:pPr algn="ctr">
              <a:lnSpc>
                <a:spcPts val="2240"/>
              </a:lnSpc>
            </a:pPr>
            <a:r>
              <a:rPr lang="en-US" sz="1600">
                <a:solidFill>
                  <a:srgbClr val="000000"/>
                </a:solidFill>
                <a:latin typeface="Montserrat Classic"/>
              </a:rPr>
              <a:t>New Living Translation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2"/>
          <a:srcRect l="5469"/>
          <a:stretch/>
        </p:blipFill>
        <p:spPr>
          <a:xfrm>
            <a:off x="10857" y="222142"/>
            <a:ext cx="9742743" cy="6870915"/>
          </a:xfrm>
          <a:prstGeom prst="rect">
            <a:avLst/>
          </a:prstGeom>
        </p:spPr>
      </p:pic>
    </p:spTree>
    <p:extLst>
      <p:ext uri="{BB962C8B-B14F-4D97-AF65-F5344CB8AC3E}">
        <p14:creationId xmlns:p14="http://schemas.microsoft.com/office/powerpoint/2010/main" val="31850199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768</Words>
  <Application>Microsoft Macintosh PowerPoint</Application>
  <PresentationFormat>Custom</PresentationFormat>
  <Paragraphs>91</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Montserrat Classic</vt:lpstr>
      <vt:lpstr>Benedict</vt:lpstr>
      <vt:lpstr>Calibri</vt:lpstr>
      <vt:lpstr>Arimo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STANDARD SURRENDER GRATITUDE</dc:title>
  <cp:lastModifiedBy>Barb Roose</cp:lastModifiedBy>
  <cp:revision>3</cp:revision>
  <dcterms:created xsi:type="dcterms:W3CDTF">2006-08-16T00:00:00Z</dcterms:created>
  <dcterms:modified xsi:type="dcterms:W3CDTF">2020-10-12T20:33:25Z</dcterms:modified>
  <dc:identifier>DAEJsUYGdXg</dc:identifier>
</cp:coreProperties>
</file>